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439" r:id="rId3"/>
    <p:sldId id="597" r:id="rId4"/>
    <p:sldId id="604" r:id="rId5"/>
    <p:sldId id="603" r:id="rId6"/>
    <p:sldId id="598" r:id="rId7"/>
    <p:sldId id="599" r:id="rId8"/>
    <p:sldId id="596" r:id="rId9"/>
    <p:sldId id="600" r:id="rId10"/>
    <p:sldId id="585" r:id="rId11"/>
    <p:sldId id="602" r:id="rId12"/>
    <p:sldId id="605" r:id="rId13"/>
    <p:sldId id="606" r:id="rId14"/>
    <p:sldId id="610" r:id="rId15"/>
    <p:sldId id="609" r:id="rId16"/>
    <p:sldId id="608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3F916B-41B9-42F2-B3BF-4C0B97381CE6}">
          <p14:sldIdLst>
            <p14:sldId id="256"/>
            <p14:sldId id="439"/>
            <p14:sldId id="597"/>
            <p14:sldId id="604"/>
            <p14:sldId id="603"/>
            <p14:sldId id="598"/>
            <p14:sldId id="599"/>
            <p14:sldId id="596"/>
            <p14:sldId id="600"/>
            <p14:sldId id="585"/>
            <p14:sldId id="602"/>
            <p14:sldId id="605"/>
            <p14:sldId id="606"/>
            <p14:sldId id="610"/>
            <p14:sldId id="609"/>
            <p14:sldId id="6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83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4833"/>
  </p:normalViewPr>
  <p:slideViewPr>
    <p:cSldViewPr snapToGrid="0">
      <p:cViewPr>
        <p:scale>
          <a:sx n="142" d="100"/>
          <a:sy n="142" d="100"/>
        </p:scale>
        <p:origin x="584" y="-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D0126-A3D0-9F46-B8AE-39175D45DDE6}" type="datetimeFigureOut">
              <a:rPr lang="en-US" smtClean="0"/>
              <a:t>8/11/23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EE83D-1341-294C-A935-9F54F80BF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4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EE83D-1341-294C-A935-9F54F80BFC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5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EE83D-1341-294C-A935-9F54F80BFC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94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BA6D-E273-4C67-AF7F-438EED74C5BC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AA49-9030-4590-9AEB-2A7ED3DEB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80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BA6D-E273-4C67-AF7F-438EED74C5BC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AA49-9030-4590-9AEB-2A7ED3DEB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95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BA6D-E273-4C67-AF7F-438EED74C5BC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AA49-9030-4590-9AEB-2A7ED3DEB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BA6D-E273-4C67-AF7F-438EED74C5BC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AA49-9030-4590-9AEB-2A7ED3DEB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0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BA6D-E273-4C67-AF7F-438EED74C5BC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AA49-9030-4590-9AEB-2A7ED3DEB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15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BA6D-E273-4C67-AF7F-438EED74C5BC}" type="datetimeFigureOut">
              <a:rPr lang="en-US" smtClean="0"/>
              <a:t>8/11/23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AA49-9030-4590-9AEB-2A7ED3DEB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87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BA6D-E273-4C67-AF7F-438EED74C5BC}" type="datetimeFigureOut">
              <a:rPr lang="en-US" smtClean="0"/>
              <a:t>8/11/23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AA49-9030-4590-9AEB-2A7ED3DEB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41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BA6D-E273-4C67-AF7F-438EED74C5BC}" type="datetimeFigureOut">
              <a:rPr lang="en-US" smtClean="0"/>
              <a:t>8/11/23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AA49-9030-4590-9AEB-2A7ED3DEB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3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BA6D-E273-4C67-AF7F-438EED74C5BC}" type="datetimeFigureOut">
              <a:rPr lang="en-US" smtClean="0"/>
              <a:t>8/11/23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AA49-9030-4590-9AEB-2A7ED3DEB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00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BA6D-E273-4C67-AF7F-438EED74C5BC}" type="datetimeFigureOut">
              <a:rPr lang="en-US" smtClean="0"/>
              <a:t>8/11/23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AA49-9030-4590-9AEB-2A7ED3DEB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23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BA6D-E273-4C67-AF7F-438EED74C5BC}" type="datetimeFigureOut">
              <a:rPr lang="en-US" smtClean="0"/>
              <a:t>8/11/23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AA49-9030-4590-9AEB-2A7ED3DEB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39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4BA6D-E273-4C67-AF7F-438EED74C5BC}" type="datetimeFigureOut">
              <a:rPr lang="en-US" smtClean="0"/>
              <a:t>8/11/23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1AA49-9030-4590-9AEB-2A7ED3DEB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1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FORAGING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17804"/>
            <a:ext cx="6858000" cy="1655762"/>
          </a:xfrm>
        </p:spPr>
        <p:txBody>
          <a:bodyPr/>
          <a:lstStyle/>
          <a:p>
            <a:r>
              <a:rPr lang="en-US" dirty="0"/>
              <a:t>Vishal Kannan</a:t>
            </a:r>
            <a:br>
              <a:rPr lang="en-US" dirty="0"/>
            </a:br>
            <a:r>
              <a:rPr lang="en-US" dirty="0" err="1"/>
              <a:t>Parthiban</a:t>
            </a:r>
            <a:r>
              <a:rPr lang="en-US" dirty="0"/>
              <a:t> </a:t>
            </a:r>
            <a:r>
              <a:rPr lang="en-US" dirty="0" err="1"/>
              <a:t>Saravanakumar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519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20083" y="188750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Grand AVREC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780F8B-FB29-C27C-D35A-138E66824621}"/>
              </a:ext>
            </a:extLst>
          </p:cNvPr>
          <p:cNvGrpSpPr/>
          <p:nvPr/>
        </p:nvGrpSpPr>
        <p:grpSpPr>
          <a:xfrm>
            <a:off x="1974831" y="1264515"/>
            <a:ext cx="5377204" cy="4084116"/>
            <a:chOff x="3533468" y="2468011"/>
            <a:chExt cx="2530502" cy="192197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F2D915-2186-F1F8-98A1-DA38FA829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3468" y="2468011"/>
              <a:ext cx="2530502" cy="192197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65B512-2862-04B4-3E4C-56B590261E11}"/>
                </a:ext>
              </a:extLst>
            </p:cNvPr>
            <p:cNvSpPr/>
            <p:nvPr/>
          </p:nvSpPr>
          <p:spPr>
            <a:xfrm>
              <a:off x="4520455" y="2983624"/>
              <a:ext cx="140445" cy="1168400"/>
            </a:xfrm>
            <a:prstGeom prst="rect">
              <a:avLst/>
            </a:prstGeom>
            <a:solidFill>
              <a:schemeClr val="accent2">
                <a:lumMod val="75000"/>
                <a:alpha val="41303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8B99CD-E317-1AB8-A645-05969E1CEBF8}"/>
                </a:ext>
              </a:extLst>
            </p:cNvPr>
            <p:cNvSpPr/>
            <p:nvPr/>
          </p:nvSpPr>
          <p:spPr>
            <a:xfrm>
              <a:off x="4661887" y="2983624"/>
              <a:ext cx="173003" cy="1168400"/>
            </a:xfrm>
            <a:prstGeom prst="rect">
              <a:avLst/>
            </a:prstGeom>
            <a:solidFill>
              <a:schemeClr val="accent1">
                <a:lumMod val="75000"/>
                <a:alpha val="41303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E426D05-1299-1612-2779-B5A0897DB955}"/>
                </a:ext>
              </a:extLst>
            </p:cNvPr>
            <p:cNvSpPr/>
            <p:nvPr/>
          </p:nvSpPr>
          <p:spPr>
            <a:xfrm>
              <a:off x="4191000" y="2983624"/>
              <a:ext cx="328468" cy="1168400"/>
            </a:xfrm>
            <a:prstGeom prst="rect">
              <a:avLst/>
            </a:prstGeom>
            <a:solidFill>
              <a:schemeClr val="accent4">
                <a:lumMod val="75000"/>
                <a:alpha val="41303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9E93D3E-9241-EDDF-7245-24A9AACB8513}"/>
              </a:ext>
            </a:extLst>
          </p:cNvPr>
          <p:cNvSpPr txBox="1"/>
          <p:nvPr/>
        </p:nvSpPr>
        <p:spPr>
          <a:xfrm>
            <a:off x="3495982" y="5549259"/>
            <a:ext cx="125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phase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D8D8D-BD68-955E-37CE-4B201BF73543}"/>
              </a:ext>
            </a:extLst>
          </p:cNvPr>
          <p:cNvSpPr txBox="1"/>
          <p:nvPr/>
        </p:nvSpPr>
        <p:spPr>
          <a:xfrm>
            <a:off x="5088219" y="5549259"/>
            <a:ext cx="119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 phase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A626B3-3025-9BC8-BDCA-EE1ACF042A75}"/>
              </a:ext>
            </a:extLst>
          </p:cNvPr>
          <p:cNvSpPr txBox="1"/>
          <p:nvPr/>
        </p:nvSpPr>
        <p:spPr>
          <a:xfrm>
            <a:off x="1012740" y="5529943"/>
            <a:ext cx="192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poke phase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ACE9A6-5951-C7C7-C86B-27E41D253F52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4122596" y="4842968"/>
            <a:ext cx="98758" cy="7062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E1C812-9A68-1119-90F5-B259B74D0FFE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1974831" y="4842967"/>
            <a:ext cx="1718667" cy="6869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15204F-F8BE-A3FE-6D10-F5D431871A2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556483" y="4842967"/>
            <a:ext cx="1128310" cy="7062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752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20083" y="188750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RMS analysis - Last rewarded poke to last 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2619E9-F884-BE9A-42FD-DAC0F68BD2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7" b="36343"/>
          <a:stretch/>
        </p:blipFill>
        <p:spPr>
          <a:xfrm>
            <a:off x="588791" y="713871"/>
            <a:ext cx="7966417" cy="595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76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20083" y="188750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RMS analysis – First poke to last rewarded poke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B5A712-3461-921C-0112-7C08B9B25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11" y="2599459"/>
            <a:ext cx="3040743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858486-B2CE-D307-D50F-804914745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880" y="2599459"/>
            <a:ext cx="3040743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41B1AD-0A35-4C1E-9548-A715EBE6C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3" y="2599459"/>
            <a:ext cx="3040743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93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652130" y="3054831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Layer Analysis</a:t>
            </a:r>
          </a:p>
        </p:txBody>
      </p:sp>
    </p:spTree>
    <p:extLst>
      <p:ext uri="{BB962C8B-B14F-4D97-AF65-F5344CB8AC3E}">
        <p14:creationId xmlns:p14="http://schemas.microsoft.com/office/powerpoint/2010/main" val="2156401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122568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Grand layer wise average - Rectified sinks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07F86-491E-68AF-7CBA-A70D5473C9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1" t="1787" r="13924" b="7810"/>
          <a:stretch/>
        </p:blipFill>
        <p:spPr>
          <a:xfrm>
            <a:off x="2808048" y="647689"/>
            <a:ext cx="381237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71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122568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Grand layer wise RMS of rectified sinks</a:t>
            </a:r>
            <a:br>
              <a:rPr lang="en-US" sz="2000" b="1" dirty="0"/>
            </a:br>
            <a:r>
              <a:rPr lang="en-US" sz="2000" b="1" dirty="0"/>
              <a:t>last reward to last poke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D3127-ADD8-817B-EFDF-16DA1028C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" t="3619" r="8270" b="4381"/>
          <a:stretch/>
        </p:blipFill>
        <p:spPr>
          <a:xfrm>
            <a:off x="2585309" y="700392"/>
            <a:ext cx="3973381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51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122568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Grand layer wise average - Rectified sinks</a:t>
            </a:r>
            <a:br>
              <a:rPr lang="en-US" sz="2000" b="1" dirty="0"/>
            </a:br>
            <a:r>
              <a:rPr lang="en-US" sz="2000" b="1" dirty="0"/>
              <a:t>last reward to last poke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B8C3F5-85BD-A2DE-8D89-069750DBF94F}"/>
              </a:ext>
            </a:extLst>
          </p:cNvPr>
          <p:cNvSpPr txBox="1"/>
          <p:nvPr/>
        </p:nvSpPr>
        <p:spPr>
          <a:xfrm>
            <a:off x="1875638" y="1723933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SGS1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B64B65-5038-0E27-D9E1-3A64E0E164B8}"/>
              </a:ext>
            </a:extLst>
          </p:cNvPr>
          <p:cNvSpPr txBox="1"/>
          <p:nvPr/>
        </p:nvSpPr>
        <p:spPr>
          <a:xfrm>
            <a:off x="1848119" y="2803170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A559DF-5F35-A2C7-6EED-CB5B87102873}"/>
              </a:ext>
            </a:extLst>
          </p:cNvPr>
          <p:cNvSpPr txBox="1"/>
          <p:nvPr/>
        </p:nvSpPr>
        <p:spPr>
          <a:xfrm>
            <a:off x="1820600" y="3882407"/>
            <a:ext cx="979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Layer 5a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6ADA0B-6439-2781-64A6-3BC08FD83CCB}"/>
              </a:ext>
            </a:extLst>
          </p:cNvPr>
          <p:cNvSpPr txBox="1"/>
          <p:nvPr/>
        </p:nvSpPr>
        <p:spPr>
          <a:xfrm>
            <a:off x="1793081" y="4961644"/>
            <a:ext cx="98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Layer 5b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A7EA30-806A-49B8-9EBA-668D353B284F}"/>
              </a:ext>
            </a:extLst>
          </p:cNvPr>
          <p:cNvSpPr txBox="1"/>
          <p:nvPr/>
        </p:nvSpPr>
        <p:spPr>
          <a:xfrm>
            <a:off x="1765562" y="6040881"/>
            <a:ext cx="86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Layer 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417B87-1156-8D1C-8902-DE5756D24EF0}"/>
              </a:ext>
            </a:extLst>
          </p:cNvPr>
          <p:cNvSpPr txBox="1"/>
          <p:nvPr/>
        </p:nvSpPr>
        <p:spPr>
          <a:xfrm>
            <a:off x="3036663" y="940832"/>
            <a:ext cx="232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First poke with reward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79271F-A83E-D95F-4EEC-96172317D25D}"/>
              </a:ext>
            </a:extLst>
          </p:cNvPr>
          <p:cNvSpPr txBox="1"/>
          <p:nvPr/>
        </p:nvSpPr>
        <p:spPr>
          <a:xfrm>
            <a:off x="5881794" y="955618"/>
            <a:ext cx="265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First poke without reward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91C8BE-8C7D-3EA1-0DC3-137EDBDF6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699" y="1318971"/>
            <a:ext cx="1520371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4FE752-AD13-BD0B-B41C-7178FA894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675" y="2405063"/>
            <a:ext cx="1520371" cy="114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D7F60C-C402-4FCF-0223-0D97244D8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675" y="3499154"/>
            <a:ext cx="1520371" cy="114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DFCC15-4415-DEA7-DACD-8A961C2BF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406" y="4585246"/>
            <a:ext cx="1520371" cy="1143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15CA06-F400-04C4-7B49-15156EE60C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50" y="5675205"/>
            <a:ext cx="1520371" cy="1143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B97A36-A004-A782-E674-DCFE503CD0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648" y="1337099"/>
            <a:ext cx="1520371" cy="1143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43093F-D4A8-604F-3366-83DEC1F58A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647" y="2427832"/>
            <a:ext cx="1520371" cy="1143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01207E-D2EC-5EE1-271B-3849FDC2B0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646" y="3522146"/>
            <a:ext cx="1520371" cy="1143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DF61DE-5CED-4E46-32A8-C92A082672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645" y="4591727"/>
            <a:ext cx="1520371" cy="1143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20BEB14-11FB-27D8-5FCC-02137FD7AF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01" y="5675205"/>
            <a:ext cx="1520371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71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335382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Behaviour Paradigm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AD92C9-6B08-B435-FCFA-250F288E8E27}"/>
              </a:ext>
            </a:extLst>
          </p:cNvPr>
          <p:cNvGrpSpPr/>
          <p:nvPr/>
        </p:nvGrpSpPr>
        <p:grpSpPr>
          <a:xfrm>
            <a:off x="5398213" y="2924168"/>
            <a:ext cx="2506696" cy="1828800"/>
            <a:chOff x="913176" y="2796431"/>
            <a:chExt cx="2506696" cy="182880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7B08BC58-9478-EF52-F149-C679D24F2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13176" y="2796431"/>
              <a:ext cx="220848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D6991592-0F51-B626-CD35-D05A099F0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79712" y="3075806"/>
              <a:ext cx="1440160" cy="3064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</p:grpSp>
      <p:pic>
        <p:nvPicPr>
          <p:cNvPr id="4" name="Picture 3" descr="07 Foraging setup.png">
            <a:extLst>
              <a:ext uri="{FF2B5EF4-FFF2-40B4-BE49-F238E27FC236}">
                <a16:creationId xmlns:a16="http://schemas.microsoft.com/office/drawing/2014/main" id="{BA484B93-4911-8719-38BA-6F719B8A4D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-785" t="-6341" r="785" b="47819"/>
          <a:stretch/>
        </p:blipFill>
        <p:spPr>
          <a:xfrm>
            <a:off x="770883" y="2827314"/>
            <a:ext cx="3509840" cy="160538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A47ACAF-F3BF-4C29-AC80-A769855EDFD6}"/>
              </a:ext>
            </a:extLst>
          </p:cNvPr>
          <p:cNvGrpSpPr/>
          <p:nvPr/>
        </p:nvGrpSpPr>
        <p:grpSpPr>
          <a:xfrm>
            <a:off x="5714380" y="5699063"/>
            <a:ext cx="3218552" cy="678584"/>
            <a:chOff x="4612256" y="1140261"/>
            <a:chExt cx="3218552" cy="678584"/>
          </a:xfrm>
        </p:grpSpPr>
        <p:sp>
          <p:nvSpPr>
            <p:cNvPr id="9" name="Abgerundetes Rechteck 72">
              <a:extLst>
                <a:ext uri="{FF2B5EF4-FFF2-40B4-BE49-F238E27FC236}">
                  <a16:creationId xmlns:a16="http://schemas.microsoft.com/office/drawing/2014/main" id="{37E56D01-7BC1-E84A-CD74-BF0704E90C9D}"/>
                </a:ext>
              </a:extLst>
            </p:cNvPr>
            <p:cNvSpPr/>
            <p:nvPr/>
          </p:nvSpPr>
          <p:spPr>
            <a:xfrm flipH="1">
              <a:off x="4612256" y="1140261"/>
              <a:ext cx="3218552" cy="678584"/>
            </a:xfrm>
            <a:prstGeom prst="roundRect">
              <a:avLst>
                <a:gd name="adj" fmla="val 10881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2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16BE04-76B8-753B-5F6B-A1E9721B254E}"/>
                </a:ext>
              </a:extLst>
            </p:cNvPr>
            <p:cNvSpPr txBox="1"/>
            <p:nvPr/>
          </p:nvSpPr>
          <p:spPr>
            <a:xfrm>
              <a:off x="4684264" y="1142966"/>
              <a:ext cx="302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Each food restricted animal was trained for 25 days (sessions)  continuously in the foraging paradigm without any breaks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D511844-7E47-21FF-3EBC-D81CD39805D7}"/>
              </a:ext>
            </a:extLst>
          </p:cNvPr>
          <p:cNvSpPr/>
          <p:nvPr/>
        </p:nvSpPr>
        <p:spPr>
          <a:xfrm>
            <a:off x="-68248" y="6399507"/>
            <a:ext cx="1326412" cy="246221"/>
          </a:xfrm>
          <a:prstGeom prst="rect">
            <a:avLst/>
          </a:prstGeom>
        </p:spPr>
        <p:txBody>
          <a:bodyPr wrap="square" lIns="91439" tIns="45720" rIns="91439" bIns="45720">
            <a:spAutoFit/>
          </a:bodyPr>
          <a:lstStyle/>
          <a:p>
            <a:pPr algn="r"/>
            <a:r>
              <a:rPr lang="en-US" sz="1000" b="1" dirty="0">
                <a:latin typeface="Cambria" panose="02040503050406030204" pitchFamily="18" charset="0"/>
                <a:ea typeface="Cambria" panose="02040503050406030204" pitchFamily="18" charset="0"/>
              </a:rPr>
              <a:t>Lottem et al., 2018</a:t>
            </a:r>
          </a:p>
        </p:txBody>
      </p:sp>
    </p:spTree>
    <p:extLst>
      <p:ext uri="{BB962C8B-B14F-4D97-AF65-F5344CB8AC3E}">
        <p14:creationId xmlns:p14="http://schemas.microsoft.com/office/powerpoint/2010/main" val="3350098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335382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The trials, rewards and pokes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170A7A9-AAD8-625A-A4BA-0C4A6528CF68}"/>
              </a:ext>
            </a:extLst>
          </p:cNvPr>
          <p:cNvCxnSpPr/>
          <p:nvPr/>
        </p:nvCxnSpPr>
        <p:spPr>
          <a:xfrm>
            <a:off x="3333501" y="1780356"/>
            <a:ext cx="0" cy="19442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197A8B-9FEF-A55C-8832-8682E670BA30}"/>
              </a:ext>
            </a:extLst>
          </p:cNvPr>
          <p:cNvCxnSpPr/>
          <p:nvPr/>
        </p:nvCxnSpPr>
        <p:spPr>
          <a:xfrm>
            <a:off x="3333501" y="3724572"/>
            <a:ext cx="28803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9A350C6-6889-C769-C38D-7682CDD9C510}"/>
              </a:ext>
            </a:extLst>
          </p:cNvPr>
          <p:cNvSpPr/>
          <p:nvPr/>
        </p:nvSpPr>
        <p:spPr>
          <a:xfrm>
            <a:off x="3405509" y="3580556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D700C-D096-1132-4C66-AE747F151C7E}"/>
              </a:ext>
            </a:extLst>
          </p:cNvPr>
          <p:cNvSpPr/>
          <p:nvPr/>
        </p:nvSpPr>
        <p:spPr>
          <a:xfrm>
            <a:off x="3405509" y="3426743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DBC984-F666-3ECE-D53F-4437BD4DABC9}"/>
              </a:ext>
            </a:extLst>
          </p:cNvPr>
          <p:cNvSpPr/>
          <p:nvPr/>
        </p:nvSpPr>
        <p:spPr>
          <a:xfrm>
            <a:off x="3405509" y="326890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D7F926-7C33-C608-09E0-4C9E08B0361A}"/>
              </a:ext>
            </a:extLst>
          </p:cNvPr>
          <p:cNvSpPr/>
          <p:nvPr/>
        </p:nvSpPr>
        <p:spPr>
          <a:xfrm>
            <a:off x="3405509" y="311896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46E5FB-439D-7F8B-26F9-5F00B6B5ABF2}"/>
              </a:ext>
            </a:extLst>
          </p:cNvPr>
          <p:cNvSpPr/>
          <p:nvPr/>
        </p:nvSpPr>
        <p:spPr>
          <a:xfrm>
            <a:off x="3405509" y="2965352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75C78E-CBC9-5C9B-5568-1D3B61EFE3E1}"/>
              </a:ext>
            </a:extLst>
          </p:cNvPr>
          <p:cNvSpPr/>
          <p:nvPr/>
        </p:nvSpPr>
        <p:spPr>
          <a:xfrm>
            <a:off x="3405509" y="280178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942F16-DE9B-6F63-B8EC-78D293D2F50A}"/>
              </a:ext>
            </a:extLst>
          </p:cNvPr>
          <p:cNvSpPr/>
          <p:nvPr/>
        </p:nvSpPr>
        <p:spPr>
          <a:xfrm>
            <a:off x="3405509" y="2644995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1D73AF-0EED-F8E8-F7B0-A88879BA217F}"/>
              </a:ext>
            </a:extLst>
          </p:cNvPr>
          <p:cNvSpPr/>
          <p:nvPr/>
        </p:nvSpPr>
        <p:spPr>
          <a:xfrm>
            <a:off x="3405509" y="2488054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06CC-FDC0-3DB7-D29A-91395FC4CF1F}"/>
              </a:ext>
            </a:extLst>
          </p:cNvPr>
          <p:cNvSpPr/>
          <p:nvPr/>
        </p:nvSpPr>
        <p:spPr>
          <a:xfrm>
            <a:off x="3693541" y="358055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BC7AC7-0A87-5F2D-B9D9-12347F01B634}"/>
              </a:ext>
            </a:extLst>
          </p:cNvPr>
          <p:cNvSpPr/>
          <p:nvPr/>
        </p:nvSpPr>
        <p:spPr>
          <a:xfrm>
            <a:off x="3693541" y="3426743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CF5A40-EB8D-F75A-47CC-942BF24E0D3C}"/>
              </a:ext>
            </a:extLst>
          </p:cNvPr>
          <p:cNvSpPr/>
          <p:nvPr/>
        </p:nvSpPr>
        <p:spPr>
          <a:xfrm>
            <a:off x="3693541" y="326890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866255-C88E-05A1-E982-AF281D6E4ECC}"/>
              </a:ext>
            </a:extLst>
          </p:cNvPr>
          <p:cNvSpPr/>
          <p:nvPr/>
        </p:nvSpPr>
        <p:spPr>
          <a:xfrm>
            <a:off x="3693541" y="311896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9DB1CF-FEEF-BA47-5BD1-12B80344F0F5}"/>
              </a:ext>
            </a:extLst>
          </p:cNvPr>
          <p:cNvSpPr/>
          <p:nvPr/>
        </p:nvSpPr>
        <p:spPr>
          <a:xfrm>
            <a:off x="3693541" y="2965352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C46BD9-D29F-57AE-6DFC-8B6C5589C10C}"/>
              </a:ext>
            </a:extLst>
          </p:cNvPr>
          <p:cNvSpPr/>
          <p:nvPr/>
        </p:nvSpPr>
        <p:spPr>
          <a:xfrm>
            <a:off x="3693541" y="2801789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DB5FE1-795A-358C-AC6B-CD12D1E81684}"/>
              </a:ext>
            </a:extLst>
          </p:cNvPr>
          <p:cNvSpPr/>
          <p:nvPr/>
        </p:nvSpPr>
        <p:spPr>
          <a:xfrm>
            <a:off x="3693541" y="2644995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5AA74E-CD79-3268-CF73-5431CE68B490}"/>
              </a:ext>
            </a:extLst>
          </p:cNvPr>
          <p:cNvSpPr/>
          <p:nvPr/>
        </p:nvSpPr>
        <p:spPr>
          <a:xfrm>
            <a:off x="3981573" y="357210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CCB8EC-FC22-1D26-8082-9EAC064FB3FD}"/>
              </a:ext>
            </a:extLst>
          </p:cNvPr>
          <p:cNvSpPr/>
          <p:nvPr/>
        </p:nvSpPr>
        <p:spPr>
          <a:xfrm>
            <a:off x="3981573" y="341828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D96252-5FC9-4141-8A4B-5642E53026E7}"/>
              </a:ext>
            </a:extLst>
          </p:cNvPr>
          <p:cNvSpPr/>
          <p:nvPr/>
        </p:nvSpPr>
        <p:spPr>
          <a:xfrm>
            <a:off x="3981573" y="326045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8969CA-3FA1-E3E8-E7E0-BD51EFF368D7}"/>
              </a:ext>
            </a:extLst>
          </p:cNvPr>
          <p:cNvSpPr/>
          <p:nvPr/>
        </p:nvSpPr>
        <p:spPr>
          <a:xfrm>
            <a:off x="3981573" y="3110511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ABA8C4-4F18-E13D-FD0D-4C2BD4B86968}"/>
              </a:ext>
            </a:extLst>
          </p:cNvPr>
          <p:cNvSpPr/>
          <p:nvPr/>
        </p:nvSpPr>
        <p:spPr>
          <a:xfrm>
            <a:off x="3981573" y="2956897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9EF470-3328-7E65-2E93-CEE19FDFBA8C}"/>
              </a:ext>
            </a:extLst>
          </p:cNvPr>
          <p:cNvSpPr/>
          <p:nvPr/>
        </p:nvSpPr>
        <p:spPr>
          <a:xfrm>
            <a:off x="4269605" y="3571958"/>
            <a:ext cx="72008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CFEE53-6747-2233-618C-C487B77D5E43}"/>
              </a:ext>
            </a:extLst>
          </p:cNvPr>
          <p:cNvSpPr/>
          <p:nvPr/>
        </p:nvSpPr>
        <p:spPr>
          <a:xfrm>
            <a:off x="4269605" y="3418145"/>
            <a:ext cx="72008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A5FC6D-C92D-54B1-3E4D-E4413E09CE54}"/>
              </a:ext>
            </a:extLst>
          </p:cNvPr>
          <p:cNvSpPr/>
          <p:nvPr/>
        </p:nvSpPr>
        <p:spPr>
          <a:xfrm>
            <a:off x="4269605" y="3260311"/>
            <a:ext cx="72008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05C1D8-3152-7CA0-E13D-F828271D2979}"/>
              </a:ext>
            </a:extLst>
          </p:cNvPr>
          <p:cNvSpPr/>
          <p:nvPr/>
        </p:nvSpPr>
        <p:spPr>
          <a:xfrm>
            <a:off x="4269605" y="311036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CCEF2C-20CE-115A-3677-893048D5C00F}"/>
              </a:ext>
            </a:extLst>
          </p:cNvPr>
          <p:cNvSpPr/>
          <p:nvPr/>
        </p:nvSpPr>
        <p:spPr>
          <a:xfrm>
            <a:off x="4269605" y="295675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14E349-4BD3-55B3-E647-6DB7A73178B8}"/>
              </a:ext>
            </a:extLst>
          </p:cNvPr>
          <p:cNvSpPr/>
          <p:nvPr/>
        </p:nvSpPr>
        <p:spPr>
          <a:xfrm>
            <a:off x="4269605" y="279319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1955B9-70B4-F084-9FBF-B555DC23356B}"/>
              </a:ext>
            </a:extLst>
          </p:cNvPr>
          <p:cNvSpPr/>
          <p:nvPr/>
        </p:nvSpPr>
        <p:spPr>
          <a:xfrm>
            <a:off x="4557637" y="357195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5E6181-B6E2-0C9D-D64C-7FC24B3B1AFA}"/>
              </a:ext>
            </a:extLst>
          </p:cNvPr>
          <p:cNvSpPr/>
          <p:nvPr/>
        </p:nvSpPr>
        <p:spPr>
          <a:xfrm>
            <a:off x="4557637" y="3418145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2656D5-8DD5-249C-A4BB-5196825F3193}"/>
              </a:ext>
            </a:extLst>
          </p:cNvPr>
          <p:cNvSpPr/>
          <p:nvPr/>
        </p:nvSpPr>
        <p:spPr>
          <a:xfrm>
            <a:off x="4557637" y="3260311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81B8BD-7EE8-8772-9758-696809E6FE28}"/>
              </a:ext>
            </a:extLst>
          </p:cNvPr>
          <p:cNvSpPr/>
          <p:nvPr/>
        </p:nvSpPr>
        <p:spPr>
          <a:xfrm>
            <a:off x="4557637" y="311036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B0FCFE-CD8E-4F5F-502F-88A8052F290F}"/>
              </a:ext>
            </a:extLst>
          </p:cNvPr>
          <p:cNvSpPr/>
          <p:nvPr/>
        </p:nvSpPr>
        <p:spPr>
          <a:xfrm>
            <a:off x="4557637" y="2956754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3A2FBD-79B7-2DBD-6B9E-21389FA2082F}"/>
              </a:ext>
            </a:extLst>
          </p:cNvPr>
          <p:cNvSpPr/>
          <p:nvPr/>
        </p:nvSpPr>
        <p:spPr>
          <a:xfrm>
            <a:off x="4557637" y="279319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671F24-79AA-553D-1979-B0DFA820DF34}"/>
              </a:ext>
            </a:extLst>
          </p:cNvPr>
          <p:cNvSpPr/>
          <p:nvPr/>
        </p:nvSpPr>
        <p:spPr>
          <a:xfrm>
            <a:off x="4557637" y="2636397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F63F36-5A58-2B0E-0CC7-851C5C0D51F9}"/>
              </a:ext>
            </a:extLst>
          </p:cNvPr>
          <p:cNvSpPr/>
          <p:nvPr/>
        </p:nvSpPr>
        <p:spPr>
          <a:xfrm>
            <a:off x="4557637" y="247945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EAFEF00-0582-15D1-4E81-9A04B30B796A}"/>
              </a:ext>
            </a:extLst>
          </p:cNvPr>
          <p:cNvSpPr/>
          <p:nvPr/>
        </p:nvSpPr>
        <p:spPr>
          <a:xfrm>
            <a:off x="4845669" y="357195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97F65F9-BD1E-1DBB-5772-1EBFB23B43CB}"/>
              </a:ext>
            </a:extLst>
          </p:cNvPr>
          <p:cNvSpPr/>
          <p:nvPr/>
        </p:nvSpPr>
        <p:spPr>
          <a:xfrm>
            <a:off x="4845669" y="3418145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BF0FEA1-93BD-3454-9530-E153BCE225FA}"/>
              </a:ext>
            </a:extLst>
          </p:cNvPr>
          <p:cNvSpPr/>
          <p:nvPr/>
        </p:nvSpPr>
        <p:spPr>
          <a:xfrm>
            <a:off x="4845669" y="326031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34D16DC-98C4-C0CC-D3A8-6BA892BAE16C}"/>
              </a:ext>
            </a:extLst>
          </p:cNvPr>
          <p:cNvSpPr/>
          <p:nvPr/>
        </p:nvSpPr>
        <p:spPr>
          <a:xfrm>
            <a:off x="4845669" y="311036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F479B1-3E9E-1876-9432-BF0365C4E6EF}"/>
              </a:ext>
            </a:extLst>
          </p:cNvPr>
          <p:cNvSpPr/>
          <p:nvPr/>
        </p:nvSpPr>
        <p:spPr>
          <a:xfrm>
            <a:off x="4845669" y="295675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B17577-6D7C-F686-EE67-8526D899155C}"/>
              </a:ext>
            </a:extLst>
          </p:cNvPr>
          <p:cNvSpPr/>
          <p:nvPr/>
        </p:nvSpPr>
        <p:spPr>
          <a:xfrm>
            <a:off x="4845669" y="279319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D156006-1C7C-D866-884C-6678F30911D4}"/>
              </a:ext>
            </a:extLst>
          </p:cNvPr>
          <p:cNvSpPr/>
          <p:nvPr/>
        </p:nvSpPr>
        <p:spPr>
          <a:xfrm>
            <a:off x="4845669" y="2636397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8E219E1-E435-7F79-A60D-E5302066FC37}"/>
              </a:ext>
            </a:extLst>
          </p:cNvPr>
          <p:cNvSpPr/>
          <p:nvPr/>
        </p:nvSpPr>
        <p:spPr>
          <a:xfrm>
            <a:off x="4845669" y="247945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B99B30-F546-91BF-8490-3B47D197F890}"/>
              </a:ext>
            </a:extLst>
          </p:cNvPr>
          <p:cNvSpPr/>
          <p:nvPr/>
        </p:nvSpPr>
        <p:spPr>
          <a:xfrm>
            <a:off x="5133701" y="3579509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B99694-F2D4-A17A-9C61-477ABA20CC40}"/>
              </a:ext>
            </a:extLst>
          </p:cNvPr>
          <p:cNvSpPr/>
          <p:nvPr/>
        </p:nvSpPr>
        <p:spPr>
          <a:xfrm>
            <a:off x="5133701" y="342569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C963FD-19CD-CA46-CAA9-B2A395A69BB5}"/>
              </a:ext>
            </a:extLst>
          </p:cNvPr>
          <p:cNvSpPr/>
          <p:nvPr/>
        </p:nvSpPr>
        <p:spPr>
          <a:xfrm>
            <a:off x="5133701" y="3267862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C1F6193-B14B-521C-46E9-04C43D99FE4E}"/>
              </a:ext>
            </a:extLst>
          </p:cNvPr>
          <p:cNvSpPr/>
          <p:nvPr/>
        </p:nvSpPr>
        <p:spPr>
          <a:xfrm>
            <a:off x="5133701" y="311791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5A5F70-9A4D-9586-960F-9DB4988D2C57}"/>
              </a:ext>
            </a:extLst>
          </p:cNvPr>
          <p:cNvSpPr/>
          <p:nvPr/>
        </p:nvSpPr>
        <p:spPr>
          <a:xfrm>
            <a:off x="5133701" y="2964305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263105C-EAFB-8113-E446-E72CE222CF27}"/>
              </a:ext>
            </a:extLst>
          </p:cNvPr>
          <p:cNvSpPr/>
          <p:nvPr/>
        </p:nvSpPr>
        <p:spPr>
          <a:xfrm>
            <a:off x="5421733" y="357195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1A076A9-B33F-165E-4383-57CB04A1632F}"/>
              </a:ext>
            </a:extLst>
          </p:cNvPr>
          <p:cNvSpPr/>
          <p:nvPr/>
        </p:nvSpPr>
        <p:spPr>
          <a:xfrm>
            <a:off x="5421733" y="3418145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093B86F-5E3A-E636-FAE9-2E46178EEF5F}"/>
              </a:ext>
            </a:extLst>
          </p:cNvPr>
          <p:cNvSpPr/>
          <p:nvPr/>
        </p:nvSpPr>
        <p:spPr>
          <a:xfrm>
            <a:off x="5421733" y="326031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8A14D75-2B2A-4E9B-4218-BBFE441A682C}"/>
              </a:ext>
            </a:extLst>
          </p:cNvPr>
          <p:cNvSpPr/>
          <p:nvPr/>
        </p:nvSpPr>
        <p:spPr>
          <a:xfrm>
            <a:off x="5421733" y="311036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A7242F-7704-567F-586F-8F0138CA0981}"/>
              </a:ext>
            </a:extLst>
          </p:cNvPr>
          <p:cNvSpPr/>
          <p:nvPr/>
        </p:nvSpPr>
        <p:spPr>
          <a:xfrm>
            <a:off x="5421733" y="2956754"/>
            <a:ext cx="72008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99A0C86-8476-0404-AAA6-E68A3CFB2580}"/>
              </a:ext>
            </a:extLst>
          </p:cNvPr>
          <p:cNvSpPr/>
          <p:nvPr/>
        </p:nvSpPr>
        <p:spPr>
          <a:xfrm>
            <a:off x="5421733" y="279319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9A3BBE9-B58D-C364-CD39-1F97A269AE37}"/>
              </a:ext>
            </a:extLst>
          </p:cNvPr>
          <p:cNvSpPr/>
          <p:nvPr/>
        </p:nvSpPr>
        <p:spPr>
          <a:xfrm>
            <a:off x="5709765" y="357195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6D3E216-37A3-D33E-1418-A79D71618A67}"/>
              </a:ext>
            </a:extLst>
          </p:cNvPr>
          <p:cNvSpPr/>
          <p:nvPr/>
        </p:nvSpPr>
        <p:spPr>
          <a:xfrm>
            <a:off x="5709765" y="3418145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3F46BBB-7E60-2C61-8338-EE5B6F04D642}"/>
              </a:ext>
            </a:extLst>
          </p:cNvPr>
          <p:cNvSpPr/>
          <p:nvPr/>
        </p:nvSpPr>
        <p:spPr>
          <a:xfrm>
            <a:off x="5709765" y="326031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6132390-792D-B1D5-DD82-2875F2A4F1B7}"/>
              </a:ext>
            </a:extLst>
          </p:cNvPr>
          <p:cNvSpPr/>
          <p:nvPr/>
        </p:nvSpPr>
        <p:spPr>
          <a:xfrm>
            <a:off x="5709765" y="311036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56A1CB5-C04E-56A4-A119-E77709FC2490}"/>
              </a:ext>
            </a:extLst>
          </p:cNvPr>
          <p:cNvSpPr/>
          <p:nvPr/>
        </p:nvSpPr>
        <p:spPr>
          <a:xfrm>
            <a:off x="5709765" y="295675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B57CD51-A82F-C7B8-D78F-C58D444F8C32}"/>
              </a:ext>
            </a:extLst>
          </p:cNvPr>
          <p:cNvSpPr/>
          <p:nvPr/>
        </p:nvSpPr>
        <p:spPr>
          <a:xfrm>
            <a:off x="5709765" y="2793191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BAB7EA9-F926-4032-3D96-46BFA1CA0AE5}"/>
              </a:ext>
            </a:extLst>
          </p:cNvPr>
          <p:cNvSpPr/>
          <p:nvPr/>
        </p:nvSpPr>
        <p:spPr>
          <a:xfrm>
            <a:off x="5709765" y="2636397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CA07EAF-7E04-A5CB-6C72-8DB9F2637968}"/>
              </a:ext>
            </a:extLst>
          </p:cNvPr>
          <p:cNvSpPr/>
          <p:nvPr/>
        </p:nvSpPr>
        <p:spPr>
          <a:xfrm>
            <a:off x="5997797" y="357950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638CB1C-1649-6CB3-92ED-60A40CD33D2D}"/>
              </a:ext>
            </a:extLst>
          </p:cNvPr>
          <p:cNvSpPr/>
          <p:nvPr/>
        </p:nvSpPr>
        <p:spPr>
          <a:xfrm>
            <a:off x="5997797" y="342569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BC0543-51AA-D759-45FB-2475C748C9FF}"/>
              </a:ext>
            </a:extLst>
          </p:cNvPr>
          <p:cNvSpPr/>
          <p:nvPr/>
        </p:nvSpPr>
        <p:spPr>
          <a:xfrm>
            <a:off x="5997797" y="3267862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BF36B8B-F9F6-23A5-0D3B-6405DB707868}"/>
              </a:ext>
            </a:extLst>
          </p:cNvPr>
          <p:cNvSpPr/>
          <p:nvPr/>
        </p:nvSpPr>
        <p:spPr>
          <a:xfrm>
            <a:off x="3405509" y="2330220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7F40521-885B-4AA8-F80D-8BF1FC3304F8}"/>
              </a:ext>
            </a:extLst>
          </p:cNvPr>
          <p:cNvSpPr/>
          <p:nvPr/>
        </p:nvSpPr>
        <p:spPr>
          <a:xfrm>
            <a:off x="3405509" y="2174925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B23E0A9-BB9F-DF22-FA80-F4B831D94543}"/>
              </a:ext>
            </a:extLst>
          </p:cNvPr>
          <p:cNvSpPr/>
          <p:nvPr/>
        </p:nvSpPr>
        <p:spPr>
          <a:xfrm>
            <a:off x="4845669" y="232657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3233DAB-7E29-BC89-326E-7917E2B4FCE7}"/>
              </a:ext>
            </a:extLst>
          </p:cNvPr>
          <p:cNvSpPr/>
          <p:nvPr/>
        </p:nvSpPr>
        <p:spPr>
          <a:xfrm>
            <a:off x="4845669" y="2177531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6CAF51A-0226-474D-2F7D-B622B9990950}"/>
              </a:ext>
            </a:extLst>
          </p:cNvPr>
          <p:cNvSpPr/>
          <p:nvPr/>
        </p:nvSpPr>
        <p:spPr>
          <a:xfrm>
            <a:off x="4845669" y="2031593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071B37C-8963-9A84-FEA1-F9E63576F306}"/>
              </a:ext>
            </a:extLst>
          </p:cNvPr>
          <p:cNvSpPr txBox="1"/>
          <p:nvPr/>
        </p:nvSpPr>
        <p:spPr>
          <a:xfrm>
            <a:off x="4341613" y="3709306"/>
            <a:ext cx="7570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Trials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F504143-18EB-1CB9-650B-5FB9679CED95}"/>
              </a:ext>
            </a:extLst>
          </p:cNvPr>
          <p:cNvSpPr txBox="1"/>
          <p:nvPr/>
        </p:nvSpPr>
        <p:spPr>
          <a:xfrm rot="16200000">
            <a:off x="2671847" y="2464936"/>
            <a:ext cx="97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Pokes</a:t>
            </a:r>
          </a:p>
        </p:txBody>
      </p:sp>
      <p:pic>
        <p:nvPicPr>
          <p:cNvPr id="84" name="Picture 2">
            <a:extLst>
              <a:ext uri="{FF2B5EF4-FFF2-40B4-BE49-F238E27FC236}">
                <a16:creationId xmlns:a16="http://schemas.microsoft.com/office/drawing/2014/main" id="{7E87ADA8-9016-D3B8-77D6-98F3FA46E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7696" y="1447041"/>
            <a:ext cx="1807960" cy="149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062BD9E-8B08-7319-9F23-F8D770E8CA24}"/>
              </a:ext>
            </a:extLst>
          </p:cNvPr>
          <p:cNvSpPr/>
          <p:nvPr/>
        </p:nvSpPr>
        <p:spPr>
          <a:xfrm>
            <a:off x="-68248" y="6399507"/>
            <a:ext cx="1326412" cy="246221"/>
          </a:xfrm>
          <a:prstGeom prst="rect">
            <a:avLst/>
          </a:prstGeom>
        </p:spPr>
        <p:txBody>
          <a:bodyPr wrap="square" lIns="91439" tIns="45720" rIns="91439" bIns="45720">
            <a:spAutoFit/>
          </a:bodyPr>
          <a:lstStyle/>
          <a:p>
            <a:pPr algn="r"/>
            <a:r>
              <a:rPr lang="en-US" sz="1000" b="1" dirty="0">
                <a:latin typeface="Cambria" panose="02040503050406030204" pitchFamily="18" charset="0"/>
                <a:ea typeface="Cambria" panose="02040503050406030204" pitchFamily="18" charset="0"/>
              </a:rPr>
              <a:t>Lottem et al., 2018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92CA211-3543-C46C-0519-1EA8863FAE4A}"/>
              </a:ext>
            </a:extLst>
          </p:cNvPr>
          <p:cNvGrpSpPr/>
          <p:nvPr/>
        </p:nvGrpSpPr>
        <p:grpSpPr>
          <a:xfrm>
            <a:off x="423936" y="3087297"/>
            <a:ext cx="1821976" cy="1938761"/>
            <a:chOff x="1154216" y="3631278"/>
            <a:chExt cx="890662" cy="947752"/>
          </a:xfrm>
        </p:grpSpPr>
        <p:sp>
          <p:nvSpPr>
            <p:cNvPr id="75" name="Abgerundetes Rechteck 72">
              <a:extLst>
                <a:ext uri="{FF2B5EF4-FFF2-40B4-BE49-F238E27FC236}">
                  <a16:creationId xmlns:a16="http://schemas.microsoft.com/office/drawing/2014/main" id="{2E2F1176-FBDA-28C5-FFF4-CDFD86B7E0AF}"/>
                </a:ext>
              </a:extLst>
            </p:cNvPr>
            <p:cNvSpPr/>
            <p:nvPr/>
          </p:nvSpPr>
          <p:spPr>
            <a:xfrm flipH="1">
              <a:off x="1154216" y="3631278"/>
              <a:ext cx="848980" cy="947752"/>
            </a:xfrm>
            <a:prstGeom prst="roundRect">
              <a:avLst>
                <a:gd name="adj" fmla="val 10881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275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21B46E4-2FD1-DD51-1974-920F690B8D8E}"/>
                </a:ext>
              </a:extLst>
            </p:cNvPr>
            <p:cNvSpPr/>
            <p:nvPr/>
          </p:nvSpPr>
          <p:spPr>
            <a:xfrm>
              <a:off x="1208957" y="4296487"/>
              <a:ext cx="72008" cy="720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7C7481B-B3FF-D97A-2C3D-D1226826C5F7}"/>
                </a:ext>
              </a:extLst>
            </p:cNvPr>
            <p:cNvSpPr/>
            <p:nvPr/>
          </p:nvSpPr>
          <p:spPr>
            <a:xfrm>
              <a:off x="1208957" y="3705367"/>
              <a:ext cx="72008" cy="7200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70365C-8EE4-7977-1001-4EF8EAE726F6}"/>
                </a:ext>
              </a:extLst>
            </p:cNvPr>
            <p:cNvSpPr/>
            <p:nvPr/>
          </p:nvSpPr>
          <p:spPr>
            <a:xfrm>
              <a:off x="1208957" y="3908537"/>
              <a:ext cx="72008" cy="72008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EFA134F-039E-FF11-D3F8-E6D125444D86}"/>
                </a:ext>
              </a:extLst>
            </p:cNvPr>
            <p:cNvSpPr/>
            <p:nvPr/>
          </p:nvSpPr>
          <p:spPr>
            <a:xfrm>
              <a:off x="1208957" y="4115455"/>
              <a:ext cx="72008" cy="7200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ACFE5DD-E194-66E6-6831-7D80F29766D0}"/>
                </a:ext>
              </a:extLst>
            </p:cNvPr>
            <p:cNvSpPr txBox="1"/>
            <p:nvPr/>
          </p:nvSpPr>
          <p:spPr>
            <a:xfrm>
              <a:off x="1308671" y="4281087"/>
              <a:ext cx="736207" cy="105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mbria" panose="02040503050406030204" pitchFamily="18" charset="0"/>
                  <a:ea typeface="Cambria" panose="02040503050406030204" pitchFamily="18" charset="0"/>
                </a:rPr>
                <a:t>Unrewarded pokes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D58F6A1-A120-A442-7637-AFA5183B7C1D}"/>
                </a:ext>
              </a:extLst>
            </p:cNvPr>
            <p:cNvSpPr txBox="1"/>
            <p:nvPr/>
          </p:nvSpPr>
          <p:spPr>
            <a:xfrm>
              <a:off x="1287785" y="3680048"/>
              <a:ext cx="676183" cy="165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mbria" panose="02040503050406030204" pitchFamily="18" charset="0"/>
                  <a:ea typeface="Cambria" panose="02040503050406030204" pitchFamily="18" charset="0"/>
                </a:rPr>
                <a:t>Trials with starting reward probability = 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BC7ED25-0AAE-852F-648D-8018CA980FD6}"/>
                </a:ext>
              </a:extLst>
            </p:cNvPr>
            <p:cNvSpPr txBox="1"/>
            <p:nvPr/>
          </p:nvSpPr>
          <p:spPr>
            <a:xfrm>
              <a:off x="1308671" y="3863435"/>
              <a:ext cx="605965" cy="225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mbria" panose="02040503050406030204" pitchFamily="18" charset="0"/>
                  <a:ea typeface="Cambria" panose="02040503050406030204" pitchFamily="18" charset="0"/>
                </a:rPr>
                <a:t>Trials with starting reward probability = 0.75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925BFD7-F620-ACAE-1975-8272C1E4D88D}"/>
                </a:ext>
              </a:extLst>
            </p:cNvPr>
            <p:cNvSpPr txBox="1"/>
            <p:nvPr/>
          </p:nvSpPr>
          <p:spPr>
            <a:xfrm>
              <a:off x="1311639" y="4087019"/>
              <a:ext cx="639551" cy="165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mbria" panose="02040503050406030204" pitchFamily="18" charset="0"/>
                  <a:ea typeface="Cambria" panose="02040503050406030204" pitchFamily="18" charset="0"/>
                </a:rPr>
                <a:t>Trials with starting reward probability = 0.5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D5E8C18-2530-C601-1007-58B9E96A0DDF}"/>
                </a:ext>
              </a:extLst>
            </p:cNvPr>
            <p:cNvSpPr txBox="1"/>
            <p:nvPr/>
          </p:nvSpPr>
          <p:spPr>
            <a:xfrm>
              <a:off x="1154216" y="4399968"/>
              <a:ext cx="736207" cy="165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mbria" panose="02040503050406030204" pitchFamily="18" charset="0"/>
                  <a:ea typeface="Cambria" panose="02040503050406030204" pitchFamily="18" charset="0"/>
                </a:rPr>
                <a:t>Note: Coloured pokes are rewarded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4E8D310D-8B7F-5657-8317-BB7ACF7D9BF9}"/>
              </a:ext>
            </a:extLst>
          </p:cNvPr>
          <p:cNvSpPr txBox="1"/>
          <p:nvPr/>
        </p:nvSpPr>
        <p:spPr>
          <a:xfrm>
            <a:off x="4341612" y="1432953"/>
            <a:ext cx="11521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Last poke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0BD8D9C-C652-89A3-F4B6-62BB9BC7A6BD}"/>
              </a:ext>
            </a:extLst>
          </p:cNvPr>
          <p:cNvSpPr txBox="1"/>
          <p:nvPr/>
        </p:nvSpPr>
        <p:spPr>
          <a:xfrm>
            <a:off x="4629360" y="4149396"/>
            <a:ext cx="126042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First poke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346E243-3159-5FC4-8D64-B39762BD85C0}"/>
              </a:ext>
            </a:extLst>
          </p:cNvPr>
          <p:cNvCxnSpPr/>
          <p:nvPr/>
        </p:nvCxnSpPr>
        <p:spPr>
          <a:xfrm flipV="1">
            <a:off x="5519644" y="1482984"/>
            <a:ext cx="869288" cy="7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FD87750-6CC9-24BB-CDE1-F1F0BC98AD40}"/>
              </a:ext>
            </a:extLst>
          </p:cNvPr>
          <p:cNvCxnSpPr>
            <a:cxnSpLocks/>
          </p:cNvCxnSpPr>
          <p:nvPr/>
        </p:nvCxnSpPr>
        <p:spPr>
          <a:xfrm flipV="1">
            <a:off x="4318309" y="1816361"/>
            <a:ext cx="108012" cy="976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9DDDC90-FCAB-E363-BE21-4DCB144548DB}"/>
              </a:ext>
            </a:extLst>
          </p:cNvPr>
          <p:cNvCxnSpPr>
            <a:stCxn id="20" idx="2"/>
          </p:cNvCxnSpPr>
          <p:nvPr/>
        </p:nvCxnSpPr>
        <p:spPr>
          <a:xfrm>
            <a:off x="4017577" y="3644109"/>
            <a:ext cx="576064" cy="702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99E49F2-5099-6EB4-A69A-B2176FCE0BC4}"/>
              </a:ext>
            </a:extLst>
          </p:cNvPr>
          <p:cNvCxnSpPr/>
          <p:nvPr/>
        </p:nvCxnSpPr>
        <p:spPr>
          <a:xfrm flipV="1">
            <a:off x="5889785" y="3805036"/>
            <a:ext cx="612068" cy="425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01B5149-AF66-75DE-7617-DA8E3AD50536}"/>
              </a:ext>
            </a:extLst>
          </p:cNvPr>
          <p:cNvCxnSpPr/>
          <p:nvPr/>
        </p:nvCxnSpPr>
        <p:spPr>
          <a:xfrm>
            <a:off x="5889785" y="4375004"/>
            <a:ext cx="756084" cy="12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68702930-0082-4BC9-E22F-890048984C55}"/>
              </a:ext>
            </a:extLst>
          </p:cNvPr>
          <p:cNvSpPr txBox="1"/>
          <p:nvPr/>
        </p:nvSpPr>
        <p:spPr>
          <a:xfrm>
            <a:off x="6479929" y="1308018"/>
            <a:ext cx="15441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Unrewarded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57AB538-5A6C-4F54-0ED1-7D5AF58EB58B}"/>
              </a:ext>
            </a:extLst>
          </p:cNvPr>
          <p:cNvSpPr txBox="1"/>
          <p:nvPr/>
        </p:nvSpPr>
        <p:spPr>
          <a:xfrm>
            <a:off x="6582467" y="3579509"/>
            <a:ext cx="13629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Rewarded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8ABB844-3A3F-0B8C-0BBD-17AE2D288397}"/>
              </a:ext>
            </a:extLst>
          </p:cNvPr>
          <p:cNvSpPr txBox="1"/>
          <p:nvPr/>
        </p:nvSpPr>
        <p:spPr>
          <a:xfrm>
            <a:off x="6732240" y="4375004"/>
            <a:ext cx="17132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Unrewarded</a:t>
            </a:r>
          </a:p>
        </p:txBody>
      </p:sp>
    </p:spTree>
    <p:extLst>
      <p:ext uri="{BB962C8B-B14F-4D97-AF65-F5344CB8AC3E}">
        <p14:creationId xmlns:p14="http://schemas.microsoft.com/office/powerpoint/2010/main" val="3758214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335382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Events, consequence, and decisions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170A7A9-AAD8-625A-A4BA-0C4A6528CF68}"/>
              </a:ext>
            </a:extLst>
          </p:cNvPr>
          <p:cNvCxnSpPr/>
          <p:nvPr/>
        </p:nvCxnSpPr>
        <p:spPr>
          <a:xfrm>
            <a:off x="502166" y="1769339"/>
            <a:ext cx="0" cy="19442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197A8B-9FEF-A55C-8832-8682E670BA30}"/>
              </a:ext>
            </a:extLst>
          </p:cNvPr>
          <p:cNvCxnSpPr/>
          <p:nvPr/>
        </p:nvCxnSpPr>
        <p:spPr>
          <a:xfrm>
            <a:off x="502166" y="3713555"/>
            <a:ext cx="28803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9A350C6-6889-C769-C38D-7682CDD9C510}"/>
              </a:ext>
            </a:extLst>
          </p:cNvPr>
          <p:cNvSpPr/>
          <p:nvPr/>
        </p:nvSpPr>
        <p:spPr>
          <a:xfrm>
            <a:off x="574174" y="3569539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D700C-D096-1132-4C66-AE747F151C7E}"/>
              </a:ext>
            </a:extLst>
          </p:cNvPr>
          <p:cNvSpPr/>
          <p:nvPr/>
        </p:nvSpPr>
        <p:spPr>
          <a:xfrm>
            <a:off x="574174" y="3415726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DBC984-F666-3ECE-D53F-4437BD4DABC9}"/>
              </a:ext>
            </a:extLst>
          </p:cNvPr>
          <p:cNvSpPr/>
          <p:nvPr/>
        </p:nvSpPr>
        <p:spPr>
          <a:xfrm>
            <a:off x="574174" y="3257892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D7F926-7C33-C608-09E0-4C9E08B0361A}"/>
              </a:ext>
            </a:extLst>
          </p:cNvPr>
          <p:cNvSpPr/>
          <p:nvPr/>
        </p:nvSpPr>
        <p:spPr>
          <a:xfrm>
            <a:off x="574174" y="310794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46E5FB-439D-7F8B-26F9-5F00B6B5ABF2}"/>
              </a:ext>
            </a:extLst>
          </p:cNvPr>
          <p:cNvSpPr/>
          <p:nvPr/>
        </p:nvSpPr>
        <p:spPr>
          <a:xfrm>
            <a:off x="574174" y="2954335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75C78E-CBC9-5C9B-5568-1D3B61EFE3E1}"/>
              </a:ext>
            </a:extLst>
          </p:cNvPr>
          <p:cNvSpPr/>
          <p:nvPr/>
        </p:nvSpPr>
        <p:spPr>
          <a:xfrm>
            <a:off x="574174" y="2790772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942F16-DE9B-6F63-B8EC-78D293D2F50A}"/>
              </a:ext>
            </a:extLst>
          </p:cNvPr>
          <p:cNvSpPr/>
          <p:nvPr/>
        </p:nvSpPr>
        <p:spPr>
          <a:xfrm>
            <a:off x="574174" y="263397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1D73AF-0EED-F8E8-F7B0-A88879BA217F}"/>
              </a:ext>
            </a:extLst>
          </p:cNvPr>
          <p:cNvSpPr/>
          <p:nvPr/>
        </p:nvSpPr>
        <p:spPr>
          <a:xfrm>
            <a:off x="574174" y="2477037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06CC-FDC0-3DB7-D29A-91395FC4CF1F}"/>
              </a:ext>
            </a:extLst>
          </p:cNvPr>
          <p:cNvSpPr/>
          <p:nvPr/>
        </p:nvSpPr>
        <p:spPr>
          <a:xfrm>
            <a:off x="862206" y="356953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BC7AC7-0A87-5F2D-B9D9-12347F01B634}"/>
              </a:ext>
            </a:extLst>
          </p:cNvPr>
          <p:cNvSpPr/>
          <p:nvPr/>
        </p:nvSpPr>
        <p:spPr>
          <a:xfrm>
            <a:off x="862206" y="3415726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CF5A40-EB8D-F75A-47CC-942BF24E0D3C}"/>
              </a:ext>
            </a:extLst>
          </p:cNvPr>
          <p:cNvSpPr/>
          <p:nvPr/>
        </p:nvSpPr>
        <p:spPr>
          <a:xfrm>
            <a:off x="862206" y="3257892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866255-C88E-05A1-E982-AF281D6E4ECC}"/>
              </a:ext>
            </a:extLst>
          </p:cNvPr>
          <p:cNvSpPr/>
          <p:nvPr/>
        </p:nvSpPr>
        <p:spPr>
          <a:xfrm>
            <a:off x="862206" y="310794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9DB1CF-FEEF-BA47-5BD1-12B80344F0F5}"/>
              </a:ext>
            </a:extLst>
          </p:cNvPr>
          <p:cNvSpPr/>
          <p:nvPr/>
        </p:nvSpPr>
        <p:spPr>
          <a:xfrm>
            <a:off x="862206" y="2954335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C46BD9-D29F-57AE-6DFC-8B6C5589C10C}"/>
              </a:ext>
            </a:extLst>
          </p:cNvPr>
          <p:cNvSpPr/>
          <p:nvPr/>
        </p:nvSpPr>
        <p:spPr>
          <a:xfrm>
            <a:off x="862206" y="2790772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DB5FE1-795A-358C-AC6B-CD12D1E81684}"/>
              </a:ext>
            </a:extLst>
          </p:cNvPr>
          <p:cNvSpPr/>
          <p:nvPr/>
        </p:nvSpPr>
        <p:spPr>
          <a:xfrm>
            <a:off x="862206" y="263397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5AA74E-CD79-3268-CF73-5431CE68B490}"/>
              </a:ext>
            </a:extLst>
          </p:cNvPr>
          <p:cNvSpPr/>
          <p:nvPr/>
        </p:nvSpPr>
        <p:spPr>
          <a:xfrm>
            <a:off x="1150238" y="356108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CCB8EC-FC22-1D26-8082-9EAC064FB3FD}"/>
              </a:ext>
            </a:extLst>
          </p:cNvPr>
          <p:cNvSpPr/>
          <p:nvPr/>
        </p:nvSpPr>
        <p:spPr>
          <a:xfrm>
            <a:off x="1150238" y="340727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D96252-5FC9-4141-8A4B-5642E53026E7}"/>
              </a:ext>
            </a:extLst>
          </p:cNvPr>
          <p:cNvSpPr/>
          <p:nvPr/>
        </p:nvSpPr>
        <p:spPr>
          <a:xfrm>
            <a:off x="1150238" y="3249437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8969CA-3FA1-E3E8-E7E0-BD51EFF368D7}"/>
              </a:ext>
            </a:extLst>
          </p:cNvPr>
          <p:cNvSpPr/>
          <p:nvPr/>
        </p:nvSpPr>
        <p:spPr>
          <a:xfrm>
            <a:off x="1150238" y="3099494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ABA8C4-4F18-E13D-FD0D-4C2BD4B86968}"/>
              </a:ext>
            </a:extLst>
          </p:cNvPr>
          <p:cNvSpPr/>
          <p:nvPr/>
        </p:nvSpPr>
        <p:spPr>
          <a:xfrm>
            <a:off x="1150238" y="2945880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9EF470-3328-7E65-2E93-CEE19FDFBA8C}"/>
              </a:ext>
            </a:extLst>
          </p:cNvPr>
          <p:cNvSpPr/>
          <p:nvPr/>
        </p:nvSpPr>
        <p:spPr>
          <a:xfrm>
            <a:off x="1438270" y="3560941"/>
            <a:ext cx="72008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CFEE53-6747-2233-618C-C487B77D5E43}"/>
              </a:ext>
            </a:extLst>
          </p:cNvPr>
          <p:cNvSpPr/>
          <p:nvPr/>
        </p:nvSpPr>
        <p:spPr>
          <a:xfrm>
            <a:off x="1438270" y="3407128"/>
            <a:ext cx="72008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A5FC6D-C92D-54B1-3E4D-E4413E09CE54}"/>
              </a:ext>
            </a:extLst>
          </p:cNvPr>
          <p:cNvSpPr/>
          <p:nvPr/>
        </p:nvSpPr>
        <p:spPr>
          <a:xfrm>
            <a:off x="1438270" y="3249294"/>
            <a:ext cx="72008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05C1D8-3152-7CA0-E13D-F828271D2979}"/>
              </a:ext>
            </a:extLst>
          </p:cNvPr>
          <p:cNvSpPr/>
          <p:nvPr/>
        </p:nvSpPr>
        <p:spPr>
          <a:xfrm>
            <a:off x="1438270" y="309935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CCEF2C-20CE-115A-3677-893048D5C00F}"/>
              </a:ext>
            </a:extLst>
          </p:cNvPr>
          <p:cNvSpPr/>
          <p:nvPr/>
        </p:nvSpPr>
        <p:spPr>
          <a:xfrm>
            <a:off x="1438270" y="2945737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14E349-4BD3-55B3-E647-6DB7A73178B8}"/>
              </a:ext>
            </a:extLst>
          </p:cNvPr>
          <p:cNvSpPr/>
          <p:nvPr/>
        </p:nvSpPr>
        <p:spPr>
          <a:xfrm>
            <a:off x="1438270" y="278217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1955B9-70B4-F084-9FBF-B555DC23356B}"/>
              </a:ext>
            </a:extLst>
          </p:cNvPr>
          <p:cNvSpPr/>
          <p:nvPr/>
        </p:nvSpPr>
        <p:spPr>
          <a:xfrm>
            <a:off x="1726302" y="3560941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5E6181-B6E2-0C9D-D64C-7FC24B3B1AFA}"/>
              </a:ext>
            </a:extLst>
          </p:cNvPr>
          <p:cNvSpPr/>
          <p:nvPr/>
        </p:nvSpPr>
        <p:spPr>
          <a:xfrm>
            <a:off x="1726302" y="340712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2656D5-8DD5-249C-A4BB-5196825F3193}"/>
              </a:ext>
            </a:extLst>
          </p:cNvPr>
          <p:cNvSpPr/>
          <p:nvPr/>
        </p:nvSpPr>
        <p:spPr>
          <a:xfrm>
            <a:off x="1726302" y="3249294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81B8BD-7EE8-8772-9758-696809E6FE28}"/>
              </a:ext>
            </a:extLst>
          </p:cNvPr>
          <p:cNvSpPr/>
          <p:nvPr/>
        </p:nvSpPr>
        <p:spPr>
          <a:xfrm>
            <a:off x="1726302" y="3099351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B0FCFE-CD8E-4F5F-502F-88A8052F290F}"/>
              </a:ext>
            </a:extLst>
          </p:cNvPr>
          <p:cNvSpPr/>
          <p:nvPr/>
        </p:nvSpPr>
        <p:spPr>
          <a:xfrm>
            <a:off x="1726302" y="2945737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3A2FBD-79B7-2DBD-6B9E-21389FA2082F}"/>
              </a:ext>
            </a:extLst>
          </p:cNvPr>
          <p:cNvSpPr/>
          <p:nvPr/>
        </p:nvSpPr>
        <p:spPr>
          <a:xfrm>
            <a:off x="1726302" y="278217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671F24-79AA-553D-1979-B0DFA820DF34}"/>
              </a:ext>
            </a:extLst>
          </p:cNvPr>
          <p:cNvSpPr/>
          <p:nvPr/>
        </p:nvSpPr>
        <p:spPr>
          <a:xfrm>
            <a:off x="1726302" y="2625380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F63F36-5A58-2B0E-0CC7-851C5C0D51F9}"/>
              </a:ext>
            </a:extLst>
          </p:cNvPr>
          <p:cNvSpPr/>
          <p:nvPr/>
        </p:nvSpPr>
        <p:spPr>
          <a:xfrm>
            <a:off x="1726302" y="246843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EAFEF00-0582-15D1-4E81-9A04B30B796A}"/>
              </a:ext>
            </a:extLst>
          </p:cNvPr>
          <p:cNvSpPr/>
          <p:nvPr/>
        </p:nvSpPr>
        <p:spPr>
          <a:xfrm>
            <a:off x="2014334" y="3560941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97F65F9-BD1E-1DBB-5772-1EBFB23B43CB}"/>
              </a:ext>
            </a:extLst>
          </p:cNvPr>
          <p:cNvSpPr/>
          <p:nvPr/>
        </p:nvSpPr>
        <p:spPr>
          <a:xfrm>
            <a:off x="2014334" y="340712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BF0FEA1-93BD-3454-9530-E153BCE225FA}"/>
              </a:ext>
            </a:extLst>
          </p:cNvPr>
          <p:cNvSpPr/>
          <p:nvPr/>
        </p:nvSpPr>
        <p:spPr>
          <a:xfrm>
            <a:off x="2014334" y="324929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34D16DC-98C4-C0CC-D3A8-6BA892BAE16C}"/>
              </a:ext>
            </a:extLst>
          </p:cNvPr>
          <p:cNvSpPr/>
          <p:nvPr/>
        </p:nvSpPr>
        <p:spPr>
          <a:xfrm>
            <a:off x="2014334" y="309935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F479B1-3E9E-1876-9432-BF0365C4E6EF}"/>
              </a:ext>
            </a:extLst>
          </p:cNvPr>
          <p:cNvSpPr/>
          <p:nvPr/>
        </p:nvSpPr>
        <p:spPr>
          <a:xfrm>
            <a:off x="2014334" y="2945737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B17577-6D7C-F686-EE67-8526D899155C}"/>
              </a:ext>
            </a:extLst>
          </p:cNvPr>
          <p:cNvSpPr/>
          <p:nvPr/>
        </p:nvSpPr>
        <p:spPr>
          <a:xfrm>
            <a:off x="2014334" y="278217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D156006-1C7C-D866-884C-6678F30911D4}"/>
              </a:ext>
            </a:extLst>
          </p:cNvPr>
          <p:cNvSpPr/>
          <p:nvPr/>
        </p:nvSpPr>
        <p:spPr>
          <a:xfrm>
            <a:off x="2014334" y="2625380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8E219E1-E435-7F79-A60D-E5302066FC37}"/>
              </a:ext>
            </a:extLst>
          </p:cNvPr>
          <p:cNvSpPr/>
          <p:nvPr/>
        </p:nvSpPr>
        <p:spPr>
          <a:xfrm>
            <a:off x="2014334" y="246843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B99B30-F546-91BF-8490-3B47D197F890}"/>
              </a:ext>
            </a:extLst>
          </p:cNvPr>
          <p:cNvSpPr/>
          <p:nvPr/>
        </p:nvSpPr>
        <p:spPr>
          <a:xfrm>
            <a:off x="2302366" y="3568492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B99694-F2D4-A17A-9C61-477ABA20CC40}"/>
              </a:ext>
            </a:extLst>
          </p:cNvPr>
          <p:cNvSpPr/>
          <p:nvPr/>
        </p:nvSpPr>
        <p:spPr>
          <a:xfrm>
            <a:off x="2302366" y="341467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C963FD-19CD-CA46-CAA9-B2A395A69BB5}"/>
              </a:ext>
            </a:extLst>
          </p:cNvPr>
          <p:cNvSpPr/>
          <p:nvPr/>
        </p:nvSpPr>
        <p:spPr>
          <a:xfrm>
            <a:off x="2302366" y="3256845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C1F6193-B14B-521C-46E9-04C43D99FE4E}"/>
              </a:ext>
            </a:extLst>
          </p:cNvPr>
          <p:cNvSpPr/>
          <p:nvPr/>
        </p:nvSpPr>
        <p:spPr>
          <a:xfrm>
            <a:off x="2302366" y="3106902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5A5F70-9A4D-9586-960F-9DB4988D2C57}"/>
              </a:ext>
            </a:extLst>
          </p:cNvPr>
          <p:cNvSpPr/>
          <p:nvPr/>
        </p:nvSpPr>
        <p:spPr>
          <a:xfrm>
            <a:off x="2302366" y="295328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263105C-EAFB-8113-E446-E72CE222CF27}"/>
              </a:ext>
            </a:extLst>
          </p:cNvPr>
          <p:cNvSpPr/>
          <p:nvPr/>
        </p:nvSpPr>
        <p:spPr>
          <a:xfrm>
            <a:off x="2590398" y="356094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1A076A9-B33F-165E-4383-57CB04A1632F}"/>
              </a:ext>
            </a:extLst>
          </p:cNvPr>
          <p:cNvSpPr/>
          <p:nvPr/>
        </p:nvSpPr>
        <p:spPr>
          <a:xfrm>
            <a:off x="2590398" y="340712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093B86F-5E3A-E636-FAE9-2E46178EEF5F}"/>
              </a:ext>
            </a:extLst>
          </p:cNvPr>
          <p:cNvSpPr/>
          <p:nvPr/>
        </p:nvSpPr>
        <p:spPr>
          <a:xfrm>
            <a:off x="2590398" y="324929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8A14D75-2B2A-4E9B-4218-BBFE441A682C}"/>
              </a:ext>
            </a:extLst>
          </p:cNvPr>
          <p:cNvSpPr/>
          <p:nvPr/>
        </p:nvSpPr>
        <p:spPr>
          <a:xfrm>
            <a:off x="2590398" y="309935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A7242F-7704-567F-586F-8F0138CA0981}"/>
              </a:ext>
            </a:extLst>
          </p:cNvPr>
          <p:cNvSpPr/>
          <p:nvPr/>
        </p:nvSpPr>
        <p:spPr>
          <a:xfrm>
            <a:off x="2590398" y="2945737"/>
            <a:ext cx="72008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99A0C86-8476-0404-AAA6-E68A3CFB2580}"/>
              </a:ext>
            </a:extLst>
          </p:cNvPr>
          <p:cNvSpPr/>
          <p:nvPr/>
        </p:nvSpPr>
        <p:spPr>
          <a:xfrm>
            <a:off x="2590398" y="278217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9A3BBE9-B58D-C364-CD39-1F97A269AE37}"/>
              </a:ext>
            </a:extLst>
          </p:cNvPr>
          <p:cNvSpPr/>
          <p:nvPr/>
        </p:nvSpPr>
        <p:spPr>
          <a:xfrm>
            <a:off x="2878430" y="3560941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6D3E216-37A3-D33E-1418-A79D71618A67}"/>
              </a:ext>
            </a:extLst>
          </p:cNvPr>
          <p:cNvSpPr/>
          <p:nvPr/>
        </p:nvSpPr>
        <p:spPr>
          <a:xfrm>
            <a:off x="2878430" y="340712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3F46BBB-7E60-2C61-8338-EE5B6F04D642}"/>
              </a:ext>
            </a:extLst>
          </p:cNvPr>
          <p:cNvSpPr/>
          <p:nvPr/>
        </p:nvSpPr>
        <p:spPr>
          <a:xfrm>
            <a:off x="2878430" y="324929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6132390-792D-B1D5-DD82-2875F2A4F1B7}"/>
              </a:ext>
            </a:extLst>
          </p:cNvPr>
          <p:cNvSpPr/>
          <p:nvPr/>
        </p:nvSpPr>
        <p:spPr>
          <a:xfrm>
            <a:off x="2878430" y="3099351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56A1CB5-C04E-56A4-A119-E77709FC2490}"/>
              </a:ext>
            </a:extLst>
          </p:cNvPr>
          <p:cNvSpPr/>
          <p:nvPr/>
        </p:nvSpPr>
        <p:spPr>
          <a:xfrm>
            <a:off x="2878430" y="2945737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B57CD51-A82F-C7B8-D78F-C58D444F8C32}"/>
              </a:ext>
            </a:extLst>
          </p:cNvPr>
          <p:cNvSpPr/>
          <p:nvPr/>
        </p:nvSpPr>
        <p:spPr>
          <a:xfrm>
            <a:off x="2878430" y="2782174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BAB7EA9-F926-4032-3D96-46BFA1CA0AE5}"/>
              </a:ext>
            </a:extLst>
          </p:cNvPr>
          <p:cNvSpPr/>
          <p:nvPr/>
        </p:nvSpPr>
        <p:spPr>
          <a:xfrm>
            <a:off x="2878430" y="2625380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CA07EAF-7E04-A5CB-6C72-8DB9F2637968}"/>
              </a:ext>
            </a:extLst>
          </p:cNvPr>
          <p:cNvSpPr/>
          <p:nvPr/>
        </p:nvSpPr>
        <p:spPr>
          <a:xfrm>
            <a:off x="3166462" y="3568492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638CB1C-1649-6CB3-92ED-60A40CD33D2D}"/>
              </a:ext>
            </a:extLst>
          </p:cNvPr>
          <p:cNvSpPr/>
          <p:nvPr/>
        </p:nvSpPr>
        <p:spPr>
          <a:xfrm>
            <a:off x="3166462" y="341467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BC0543-51AA-D759-45FB-2475C748C9FF}"/>
              </a:ext>
            </a:extLst>
          </p:cNvPr>
          <p:cNvSpPr/>
          <p:nvPr/>
        </p:nvSpPr>
        <p:spPr>
          <a:xfrm>
            <a:off x="3166462" y="3256845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BF36B8B-F9F6-23A5-0D3B-6405DB707868}"/>
              </a:ext>
            </a:extLst>
          </p:cNvPr>
          <p:cNvSpPr/>
          <p:nvPr/>
        </p:nvSpPr>
        <p:spPr>
          <a:xfrm>
            <a:off x="574174" y="2319203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7F40521-885B-4AA8-F80D-8BF1FC3304F8}"/>
              </a:ext>
            </a:extLst>
          </p:cNvPr>
          <p:cNvSpPr/>
          <p:nvPr/>
        </p:nvSpPr>
        <p:spPr>
          <a:xfrm>
            <a:off x="574174" y="216390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B23E0A9-BB9F-DF22-FA80-F4B831D94543}"/>
              </a:ext>
            </a:extLst>
          </p:cNvPr>
          <p:cNvSpPr/>
          <p:nvPr/>
        </p:nvSpPr>
        <p:spPr>
          <a:xfrm>
            <a:off x="2014334" y="231555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3233DAB-7E29-BC89-326E-7917E2B4FCE7}"/>
              </a:ext>
            </a:extLst>
          </p:cNvPr>
          <p:cNvSpPr/>
          <p:nvPr/>
        </p:nvSpPr>
        <p:spPr>
          <a:xfrm>
            <a:off x="2014334" y="2166514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6CAF51A-0226-474D-2F7D-B622B9990950}"/>
              </a:ext>
            </a:extLst>
          </p:cNvPr>
          <p:cNvSpPr/>
          <p:nvPr/>
        </p:nvSpPr>
        <p:spPr>
          <a:xfrm>
            <a:off x="2014334" y="202057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071B37C-8963-9A84-FEA1-F9E63576F306}"/>
              </a:ext>
            </a:extLst>
          </p:cNvPr>
          <p:cNvSpPr txBox="1"/>
          <p:nvPr/>
        </p:nvSpPr>
        <p:spPr>
          <a:xfrm>
            <a:off x="1510278" y="3698289"/>
            <a:ext cx="7570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Trials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F504143-18EB-1CB9-650B-5FB9679CED95}"/>
              </a:ext>
            </a:extLst>
          </p:cNvPr>
          <p:cNvSpPr txBox="1"/>
          <p:nvPr/>
        </p:nvSpPr>
        <p:spPr>
          <a:xfrm rot="16200000">
            <a:off x="-159488" y="2453919"/>
            <a:ext cx="97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Pokes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E8D310D-8B7F-5657-8317-BB7ACF7D9BF9}"/>
              </a:ext>
            </a:extLst>
          </p:cNvPr>
          <p:cNvSpPr txBox="1"/>
          <p:nvPr/>
        </p:nvSpPr>
        <p:spPr>
          <a:xfrm>
            <a:off x="1510277" y="1421936"/>
            <a:ext cx="11521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Last poke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0BD8D9C-C652-89A3-F4B6-62BB9BC7A6BD}"/>
              </a:ext>
            </a:extLst>
          </p:cNvPr>
          <p:cNvSpPr txBox="1"/>
          <p:nvPr/>
        </p:nvSpPr>
        <p:spPr>
          <a:xfrm>
            <a:off x="1798025" y="4138379"/>
            <a:ext cx="126042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First poke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346E243-3159-5FC4-8D64-B39762BD85C0}"/>
              </a:ext>
            </a:extLst>
          </p:cNvPr>
          <p:cNvCxnSpPr/>
          <p:nvPr/>
        </p:nvCxnSpPr>
        <p:spPr>
          <a:xfrm flipV="1">
            <a:off x="2688309" y="1471967"/>
            <a:ext cx="869288" cy="7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FD87750-6CC9-24BB-CDE1-F1F0BC98AD40}"/>
              </a:ext>
            </a:extLst>
          </p:cNvPr>
          <p:cNvCxnSpPr>
            <a:cxnSpLocks/>
          </p:cNvCxnSpPr>
          <p:nvPr/>
        </p:nvCxnSpPr>
        <p:spPr>
          <a:xfrm flipV="1">
            <a:off x="1486974" y="1805344"/>
            <a:ext cx="108012" cy="976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9DDDC90-FCAB-E363-BE21-4DCB144548DB}"/>
              </a:ext>
            </a:extLst>
          </p:cNvPr>
          <p:cNvCxnSpPr>
            <a:stCxn id="20" idx="2"/>
          </p:cNvCxnSpPr>
          <p:nvPr/>
        </p:nvCxnSpPr>
        <p:spPr>
          <a:xfrm>
            <a:off x="1186242" y="3633092"/>
            <a:ext cx="576064" cy="702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99E49F2-5099-6EB4-A69A-B2176FCE0BC4}"/>
              </a:ext>
            </a:extLst>
          </p:cNvPr>
          <p:cNvCxnSpPr/>
          <p:nvPr/>
        </p:nvCxnSpPr>
        <p:spPr>
          <a:xfrm flipV="1">
            <a:off x="3058450" y="3794019"/>
            <a:ext cx="612068" cy="425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01B5149-AF66-75DE-7617-DA8E3AD50536}"/>
              </a:ext>
            </a:extLst>
          </p:cNvPr>
          <p:cNvCxnSpPr/>
          <p:nvPr/>
        </p:nvCxnSpPr>
        <p:spPr>
          <a:xfrm>
            <a:off x="3058450" y="4363987"/>
            <a:ext cx="756084" cy="12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68702930-0082-4BC9-E22F-890048984C55}"/>
              </a:ext>
            </a:extLst>
          </p:cNvPr>
          <p:cNvSpPr txBox="1"/>
          <p:nvPr/>
        </p:nvSpPr>
        <p:spPr>
          <a:xfrm>
            <a:off x="3648594" y="1297001"/>
            <a:ext cx="15441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Unrewarded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57AB538-5A6C-4F54-0ED1-7D5AF58EB58B}"/>
              </a:ext>
            </a:extLst>
          </p:cNvPr>
          <p:cNvSpPr txBox="1"/>
          <p:nvPr/>
        </p:nvSpPr>
        <p:spPr>
          <a:xfrm>
            <a:off x="3751132" y="3568492"/>
            <a:ext cx="13629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Rewarded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8ABB844-3A3F-0B8C-0BBD-17AE2D288397}"/>
              </a:ext>
            </a:extLst>
          </p:cNvPr>
          <p:cNvSpPr txBox="1"/>
          <p:nvPr/>
        </p:nvSpPr>
        <p:spPr>
          <a:xfrm>
            <a:off x="3900905" y="4363987"/>
            <a:ext cx="17132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Unrewarded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5AD414B-7B73-5348-4A92-552FCC5006F2}"/>
              </a:ext>
            </a:extLst>
          </p:cNvPr>
          <p:cNvSpPr/>
          <p:nvPr/>
        </p:nvSpPr>
        <p:spPr>
          <a:xfrm>
            <a:off x="1616652" y="2275352"/>
            <a:ext cx="293824" cy="14069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AED64C6-2D33-5A00-6ED7-6D5DFAA9142C}"/>
              </a:ext>
            </a:extLst>
          </p:cNvPr>
          <p:cNvGrpSpPr/>
          <p:nvPr/>
        </p:nvGrpSpPr>
        <p:grpSpPr>
          <a:xfrm>
            <a:off x="576714" y="5475170"/>
            <a:ext cx="3563490" cy="563548"/>
            <a:chOff x="520855" y="5194184"/>
            <a:chExt cx="3563490" cy="56354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CA17A23-DD73-EB98-F97F-FA6805D1F5D9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2165710" y="3837680"/>
              <a:ext cx="225997" cy="3294378"/>
              <a:chOff x="681205" y="3674263"/>
              <a:chExt cx="91441" cy="1332962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D0230E6-BE8F-9299-FEA6-2E5257556C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915785"/>
                <a:ext cx="91440" cy="914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DEAD6DAC-136B-48E3-9629-8A71BFD9B8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761972"/>
                <a:ext cx="91440" cy="914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AE91A7D0-D950-53A6-6ACB-0A58503E97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604138"/>
                <a:ext cx="91440" cy="914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59B90FC-01E3-BC79-37AF-01EF6D6006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454195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D05EBF98-A135-2B24-AB81-32E0590667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300581"/>
                <a:ext cx="91440" cy="914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FA536C6F-E2FE-A8F6-6D86-DD8B14D333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137018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4CD7D59-525B-47FB-1925-AD8DD74C9A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3980224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72F77D9-00CA-E27F-C4D9-B92B83B401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3823283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9FEE5EE-C593-7466-8FBD-29D7B387BF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5" y="3674263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A92BE18-1155-0372-00B6-360A55161A60}"/>
                </a:ext>
              </a:extLst>
            </p:cNvPr>
            <p:cNvSpPr/>
            <p:nvPr/>
          </p:nvSpPr>
          <p:spPr>
            <a:xfrm rot="16200000">
              <a:off x="2020826" y="3694213"/>
              <a:ext cx="563548" cy="3563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1CA10BB0-9F54-777B-C4F3-72E93DD064A5}"/>
              </a:ext>
            </a:extLst>
          </p:cNvPr>
          <p:cNvSpPr txBox="1"/>
          <p:nvPr/>
        </p:nvSpPr>
        <p:spPr>
          <a:xfrm>
            <a:off x="5772932" y="1660290"/>
            <a:ext cx="343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make the last poke the last?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279E6B5-0B38-9C3A-4706-2827FF73BCBD}"/>
              </a:ext>
            </a:extLst>
          </p:cNvPr>
          <p:cNvSpPr txBox="1"/>
          <p:nvPr/>
        </p:nvSpPr>
        <p:spPr>
          <a:xfrm>
            <a:off x="5782535" y="2092584"/>
            <a:ext cx="3323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Exploitation to exploration shift</a:t>
            </a:r>
          </a:p>
          <a:p>
            <a:r>
              <a:rPr lang="en-US" b="1" dirty="0"/>
              <a:t>(last rewarded poke to last poke)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CFFCD4B-9778-A362-05FC-80D31C36566B}"/>
              </a:ext>
            </a:extLst>
          </p:cNvPr>
          <p:cNvSpPr txBox="1"/>
          <p:nvPr/>
        </p:nvSpPr>
        <p:spPr>
          <a:xfrm>
            <a:off x="5792719" y="2887742"/>
            <a:ext cx="2673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Overall cortical dynamics – frontal activity 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87C4DE-EF29-6627-8439-AFCD2BC682F5}"/>
              </a:ext>
            </a:extLst>
          </p:cNvPr>
          <p:cNvSpPr txBox="1"/>
          <p:nvPr/>
        </p:nvSpPr>
        <p:spPr>
          <a:xfrm>
            <a:off x="5782535" y="3615148"/>
            <a:ext cx="255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Cortical layer dynamics 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D8B155A-EEB4-EF6C-AA93-0CF4823487DD}"/>
              </a:ext>
            </a:extLst>
          </p:cNvPr>
          <p:cNvSpPr/>
          <p:nvPr/>
        </p:nvSpPr>
        <p:spPr>
          <a:xfrm>
            <a:off x="1726302" y="2340083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D5578EA-44BF-ECDA-E6E4-E94896787171}"/>
              </a:ext>
            </a:extLst>
          </p:cNvPr>
          <p:cNvGrpSpPr/>
          <p:nvPr/>
        </p:nvGrpSpPr>
        <p:grpSpPr>
          <a:xfrm>
            <a:off x="559558" y="4836365"/>
            <a:ext cx="3254978" cy="563548"/>
            <a:chOff x="520856" y="5194184"/>
            <a:chExt cx="3254978" cy="56354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EF6ABBA3-DFAA-85B4-1766-9AB0DB3CE2F8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1985146" y="4018249"/>
              <a:ext cx="227124" cy="2934373"/>
              <a:chOff x="681206" y="3819927"/>
              <a:chExt cx="91897" cy="1187298"/>
            </a:xfrm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BB3D6D98-CFDF-FCB1-34E8-A4D3F5C96A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915785"/>
                <a:ext cx="91440" cy="914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62DEFBAD-132C-7A28-415D-E8EAAD3BCB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761972"/>
                <a:ext cx="91440" cy="914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70ED2927-8013-3945-B877-4194A089BD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604138"/>
                <a:ext cx="91440" cy="914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75C9DCFC-A21E-21C4-D700-6D7894E8EB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454195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526EF141-D5A8-6869-97E8-94E55C48FC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300581"/>
                <a:ext cx="91440" cy="914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62096343-9580-B41B-DD11-7072978A8E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137018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3A5AE2D0-98F4-AFEE-4A28-D8A15E0121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3980224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DCC4839-2956-0FBE-7261-FCD33AD809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663" y="3819927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89C8E41-B7BF-0581-6F60-4D31C6BBAA64}"/>
                </a:ext>
              </a:extLst>
            </p:cNvPr>
            <p:cNvSpPr/>
            <p:nvPr/>
          </p:nvSpPr>
          <p:spPr>
            <a:xfrm rot="16200000">
              <a:off x="1866571" y="3848469"/>
              <a:ext cx="563548" cy="32549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942C65A-E5AB-1027-9F87-301FFED2E12D}"/>
              </a:ext>
            </a:extLst>
          </p:cNvPr>
          <p:cNvGrpSpPr/>
          <p:nvPr/>
        </p:nvGrpSpPr>
        <p:grpSpPr>
          <a:xfrm>
            <a:off x="592628" y="6146865"/>
            <a:ext cx="3979371" cy="563548"/>
            <a:chOff x="520854" y="5194184"/>
            <a:chExt cx="3979371" cy="563548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021D4AC-072A-9D9B-C7EE-32B0394921BD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2349859" y="3653530"/>
              <a:ext cx="225997" cy="3662677"/>
              <a:chOff x="681205" y="3525243"/>
              <a:chExt cx="91441" cy="1481982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91C9FFA9-4E70-F05C-7ED9-B96F3C8C12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915785"/>
                <a:ext cx="91440" cy="914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0E6BEA62-2C61-60FD-028D-509AC02027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761972"/>
                <a:ext cx="91440" cy="914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F6585DA5-A212-3021-3E2B-E51D5CE64C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604138"/>
                <a:ext cx="91440" cy="914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2EF5DD7E-FB6F-392C-9E5A-81B002E0D3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454195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24BC0164-890D-3D8C-2E40-F8DE87AEC8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300581"/>
                <a:ext cx="91440" cy="914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7CE7BFA0-3866-BA6E-35E6-356D9B4499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4137018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2A5E155E-9798-C0F9-63CF-168600043B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3980224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D4A5D7E1-E02F-92FE-D43B-01A08D0048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6" y="3823283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588C2B29-0C5B-4169-326C-A3377699E3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5" y="3674263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084B5431-EF1C-F7F4-4A5E-4EF7D30429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205" y="3525243"/>
                <a:ext cx="91440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4D40A9B-BE94-A0D8-9087-455D262A5D74}"/>
                </a:ext>
              </a:extLst>
            </p:cNvPr>
            <p:cNvSpPr/>
            <p:nvPr/>
          </p:nvSpPr>
          <p:spPr>
            <a:xfrm rot="16200000">
              <a:off x="2228766" y="3486272"/>
              <a:ext cx="563548" cy="39793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9380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335382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The trials, rewards and pokes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170A7A9-AAD8-625A-A4BA-0C4A6528CF68}"/>
              </a:ext>
            </a:extLst>
          </p:cNvPr>
          <p:cNvCxnSpPr/>
          <p:nvPr/>
        </p:nvCxnSpPr>
        <p:spPr>
          <a:xfrm>
            <a:off x="3333501" y="1780356"/>
            <a:ext cx="0" cy="19442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197A8B-9FEF-A55C-8832-8682E670BA30}"/>
              </a:ext>
            </a:extLst>
          </p:cNvPr>
          <p:cNvCxnSpPr/>
          <p:nvPr/>
        </p:nvCxnSpPr>
        <p:spPr>
          <a:xfrm>
            <a:off x="3333501" y="3724572"/>
            <a:ext cx="28803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9A350C6-6889-C769-C38D-7682CDD9C510}"/>
              </a:ext>
            </a:extLst>
          </p:cNvPr>
          <p:cNvSpPr/>
          <p:nvPr/>
        </p:nvSpPr>
        <p:spPr>
          <a:xfrm>
            <a:off x="3405509" y="3580556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D700C-D096-1132-4C66-AE747F151C7E}"/>
              </a:ext>
            </a:extLst>
          </p:cNvPr>
          <p:cNvSpPr/>
          <p:nvPr/>
        </p:nvSpPr>
        <p:spPr>
          <a:xfrm>
            <a:off x="3405509" y="3426743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DBC984-F666-3ECE-D53F-4437BD4DABC9}"/>
              </a:ext>
            </a:extLst>
          </p:cNvPr>
          <p:cNvSpPr/>
          <p:nvPr/>
        </p:nvSpPr>
        <p:spPr>
          <a:xfrm>
            <a:off x="3405509" y="326890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D7F926-7C33-C608-09E0-4C9E08B0361A}"/>
              </a:ext>
            </a:extLst>
          </p:cNvPr>
          <p:cNvSpPr/>
          <p:nvPr/>
        </p:nvSpPr>
        <p:spPr>
          <a:xfrm>
            <a:off x="3405509" y="311896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46E5FB-439D-7F8B-26F9-5F00B6B5ABF2}"/>
              </a:ext>
            </a:extLst>
          </p:cNvPr>
          <p:cNvSpPr/>
          <p:nvPr/>
        </p:nvSpPr>
        <p:spPr>
          <a:xfrm>
            <a:off x="3405509" y="2965352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75C78E-CBC9-5C9B-5568-1D3B61EFE3E1}"/>
              </a:ext>
            </a:extLst>
          </p:cNvPr>
          <p:cNvSpPr/>
          <p:nvPr/>
        </p:nvSpPr>
        <p:spPr>
          <a:xfrm>
            <a:off x="3405509" y="280178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942F16-DE9B-6F63-B8EC-78D293D2F50A}"/>
              </a:ext>
            </a:extLst>
          </p:cNvPr>
          <p:cNvSpPr/>
          <p:nvPr/>
        </p:nvSpPr>
        <p:spPr>
          <a:xfrm>
            <a:off x="3405509" y="2644995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1D73AF-0EED-F8E8-F7B0-A88879BA217F}"/>
              </a:ext>
            </a:extLst>
          </p:cNvPr>
          <p:cNvSpPr/>
          <p:nvPr/>
        </p:nvSpPr>
        <p:spPr>
          <a:xfrm>
            <a:off x="3405509" y="2488054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06CC-FDC0-3DB7-D29A-91395FC4CF1F}"/>
              </a:ext>
            </a:extLst>
          </p:cNvPr>
          <p:cNvSpPr/>
          <p:nvPr/>
        </p:nvSpPr>
        <p:spPr>
          <a:xfrm>
            <a:off x="3693541" y="358055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BC7AC7-0A87-5F2D-B9D9-12347F01B634}"/>
              </a:ext>
            </a:extLst>
          </p:cNvPr>
          <p:cNvSpPr/>
          <p:nvPr/>
        </p:nvSpPr>
        <p:spPr>
          <a:xfrm>
            <a:off x="3693541" y="3426743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CF5A40-EB8D-F75A-47CC-942BF24E0D3C}"/>
              </a:ext>
            </a:extLst>
          </p:cNvPr>
          <p:cNvSpPr/>
          <p:nvPr/>
        </p:nvSpPr>
        <p:spPr>
          <a:xfrm>
            <a:off x="3693541" y="326890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866255-C88E-05A1-E982-AF281D6E4ECC}"/>
              </a:ext>
            </a:extLst>
          </p:cNvPr>
          <p:cNvSpPr/>
          <p:nvPr/>
        </p:nvSpPr>
        <p:spPr>
          <a:xfrm>
            <a:off x="3693541" y="311896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9DB1CF-FEEF-BA47-5BD1-12B80344F0F5}"/>
              </a:ext>
            </a:extLst>
          </p:cNvPr>
          <p:cNvSpPr/>
          <p:nvPr/>
        </p:nvSpPr>
        <p:spPr>
          <a:xfrm>
            <a:off x="3693541" y="2965352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C46BD9-D29F-57AE-6DFC-8B6C5589C10C}"/>
              </a:ext>
            </a:extLst>
          </p:cNvPr>
          <p:cNvSpPr/>
          <p:nvPr/>
        </p:nvSpPr>
        <p:spPr>
          <a:xfrm>
            <a:off x="3693541" y="2801789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DB5FE1-795A-358C-AC6B-CD12D1E81684}"/>
              </a:ext>
            </a:extLst>
          </p:cNvPr>
          <p:cNvSpPr/>
          <p:nvPr/>
        </p:nvSpPr>
        <p:spPr>
          <a:xfrm>
            <a:off x="3693541" y="2644995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5AA74E-CD79-3268-CF73-5431CE68B490}"/>
              </a:ext>
            </a:extLst>
          </p:cNvPr>
          <p:cNvSpPr/>
          <p:nvPr/>
        </p:nvSpPr>
        <p:spPr>
          <a:xfrm>
            <a:off x="3981573" y="357210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CCB8EC-FC22-1D26-8082-9EAC064FB3FD}"/>
              </a:ext>
            </a:extLst>
          </p:cNvPr>
          <p:cNvSpPr/>
          <p:nvPr/>
        </p:nvSpPr>
        <p:spPr>
          <a:xfrm>
            <a:off x="3981573" y="341828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D96252-5FC9-4141-8A4B-5642E53026E7}"/>
              </a:ext>
            </a:extLst>
          </p:cNvPr>
          <p:cNvSpPr/>
          <p:nvPr/>
        </p:nvSpPr>
        <p:spPr>
          <a:xfrm>
            <a:off x="3981573" y="326045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8969CA-3FA1-E3E8-E7E0-BD51EFF368D7}"/>
              </a:ext>
            </a:extLst>
          </p:cNvPr>
          <p:cNvSpPr/>
          <p:nvPr/>
        </p:nvSpPr>
        <p:spPr>
          <a:xfrm>
            <a:off x="3981573" y="3110511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ABA8C4-4F18-E13D-FD0D-4C2BD4B86968}"/>
              </a:ext>
            </a:extLst>
          </p:cNvPr>
          <p:cNvSpPr/>
          <p:nvPr/>
        </p:nvSpPr>
        <p:spPr>
          <a:xfrm>
            <a:off x="3981573" y="2956897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9EF470-3328-7E65-2E93-CEE19FDFBA8C}"/>
              </a:ext>
            </a:extLst>
          </p:cNvPr>
          <p:cNvSpPr/>
          <p:nvPr/>
        </p:nvSpPr>
        <p:spPr>
          <a:xfrm>
            <a:off x="4269605" y="3571958"/>
            <a:ext cx="72008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CFEE53-6747-2233-618C-C487B77D5E43}"/>
              </a:ext>
            </a:extLst>
          </p:cNvPr>
          <p:cNvSpPr/>
          <p:nvPr/>
        </p:nvSpPr>
        <p:spPr>
          <a:xfrm>
            <a:off x="4269605" y="3418145"/>
            <a:ext cx="72008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A5FC6D-C92D-54B1-3E4D-E4413E09CE54}"/>
              </a:ext>
            </a:extLst>
          </p:cNvPr>
          <p:cNvSpPr/>
          <p:nvPr/>
        </p:nvSpPr>
        <p:spPr>
          <a:xfrm>
            <a:off x="4269605" y="3260311"/>
            <a:ext cx="72008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05C1D8-3152-7CA0-E13D-F828271D2979}"/>
              </a:ext>
            </a:extLst>
          </p:cNvPr>
          <p:cNvSpPr/>
          <p:nvPr/>
        </p:nvSpPr>
        <p:spPr>
          <a:xfrm>
            <a:off x="4269605" y="311036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CCEF2C-20CE-115A-3677-893048D5C00F}"/>
              </a:ext>
            </a:extLst>
          </p:cNvPr>
          <p:cNvSpPr/>
          <p:nvPr/>
        </p:nvSpPr>
        <p:spPr>
          <a:xfrm>
            <a:off x="4269605" y="295675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14E349-4BD3-55B3-E647-6DB7A73178B8}"/>
              </a:ext>
            </a:extLst>
          </p:cNvPr>
          <p:cNvSpPr/>
          <p:nvPr/>
        </p:nvSpPr>
        <p:spPr>
          <a:xfrm>
            <a:off x="4269605" y="279319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1955B9-70B4-F084-9FBF-B555DC23356B}"/>
              </a:ext>
            </a:extLst>
          </p:cNvPr>
          <p:cNvSpPr/>
          <p:nvPr/>
        </p:nvSpPr>
        <p:spPr>
          <a:xfrm>
            <a:off x="4557637" y="357195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5E6181-B6E2-0C9D-D64C-7FC24B3B1AFA}"/>
              </a:ext>
            </a:extLst>
          </p:cNvPr>
          <p:cNvSpPr/>
          <p:nvPr/>
        </p:nvSpPr>
        <p:spPr>
          <a:xfrm>
            <a:off x="4557637" y="3418145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2656D5-8DD5-249C-A4BB-5196825F3193}"/>
              </a:ext>
            </a:extLst>
          </p:cNvPr>
          <p:cNvSpPr/>
          <p:nvPr/>
        </p:nvSpPr>
        <p:spPr>
          <a:xfrm>
            <a:off x="4557637" y="3260311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81B8BD-7EE8-8772-9758-696809E6FE28}"/>
              </a:ext>
            </a:extLst>
          </p:cNvPr>
          <p:cNvSpPr/>
          <p:nvPr/>
        </p:nvSpPr>
        <p:spPr>
          <a:xfrm>
            <a:off x="4557637" y="311036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B0FCFE-CD8E-4F5F-502F-88A8052F290F}"/>
              </a:ext>
            </a:extLst>
          </p:cNvPr>
          <p:cNvSpPr/>
          <p:nvPr/>
        </p:nvSpPr>
        <p:spPr>
          <a:xfrm>
            <a:off x="4557637" y="2956754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3A2FBD-79B7-2DBD-6B9E-21389FA2082F}"/>
              </a:ext>
            </a:extLst>
          </p:cNvPr>
          <p:cNvSpPr/>
          <p:nvPr/>
        </p:nvSpPr>
        <p:spPr>
          <a:xfrm>
            <a:off x="4557637" y="279319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671F24-79AA-553D-1979-B0DFA820DF34}"/>
              </a:ext>
            </a:extLst>
          </p:cNvPr>
          <p:cNvSpPr/>
          <p:nvPr/>
        </p:nvSpPr>
        <p:spPr>
          <a:xfrm>
            <a:off x="4557637" y="2636397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F63F36-5A58-2B0E-0CC7-851C5C0D51F9}"/>
              </a:ext>
            </a:extLst>
          </p:cNvPr>
          <p:cNvSpPr/>
          <p:nvPr/>
        </p:nvSpPr>
        <p:spPr>
          <a:xfrm>
            <a:off x="4557637" y="247945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EAFEF00-0582-15D1-4E81-9A04B30B796A}"/>
              </a:ext>
            </a:extLst>
          </p:cNvPr>
          <p:cNvSpPr/>
          <p:nvPr/>
        </p:nvSpPr>
        <p:spPr>
          <a:xfrm>
            <a:off x="4845669" y="357195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97F65F9-BD1E-1DBB-5772-1EBFB23B43CB}"/>
              </a:ext>
            </a:extLst>
          </p:cNvPr>
          <p:cNvSpPr/>
          <p:nvPr/>
        </p:nvSpPr>
        <p:spPr>
          <a:xfrm>
            <a:off x="4845669" y="3418145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BF0FEA1-93BD-3454-9530-E153BCE225FA}"/>
              </a:ext>
            </a:extLst>
          </p:cNvPr>
          <p:cNvSpPr/>
          <p:nvPr/>
        </p:nvSpPr>
        <p:spPr>
          <a:xfrm>
            <a:off x="4845669" y="326031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34D16DC-98C4-C0CC-D3A8-6BA892BAE16C}"/>
              </a:ext>
            </a:extLst>
          </p:cNvPr>
          <p:cNvSpPr/>
          <p:nvPr/>
        </p:nvSpPr>
        <p:spPr>
          <a:xfrm>
            <a:off x="4845669" y="311036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F479B1-3E9E-1876-9432-BF0365C4E6EF}"/>
              </a:ext>
            </a:extLst>
          </p:cNvPr>
          <p:cNvSpPr/>
          <p:nvPr/>
        </p:nvSpPr>
        <p:spPr>
          <a:xfrm>
            <a:off x="4845669" y="295675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B17577-6D7C-F686-EE67-8526D899155C}"/>
              </a:ext>
            </a:extLst>
          </p:cNvPr>
          <p:cNvSpPr/>
          <p:nvPr/>
        </p:nvSpPr>
        <p:spPr>
          <a:xfrm>
            <a:off x="4845669" y="279319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D156006-1C7C-D866-884C-6678F30911D4}"/>
              </a:ext>
            </a:extLst>
          </p:cNvPr>
          <p:cNvSpPr/>
          <p:nvPr/>
        </p:nvSpPr>
        <p:spPr>
          <a:xfrm>
            <a:off x="4845669" y="2636397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8E219E1-E435-7F79-A60D-E5302066FC37}"/>
              </a:ext>
            </a:extLst>
          </p:cNvPr>
          <p:cNvSpPr/>
          <p:nvPr/>
        </p:nvSpPr>
        <p:spPr>
          <a:xfrm>
            <a:off x="4845669" y="247945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B99B30-F546-91BF-8490-3B47D197F890}"/>
              </a:ext>
            </a:extLst>
          </p:cNvPr>
          <p:cNvSpPr/>
          <p:nvPr/>
        </p:nvSpPr>
        <p:spPr>
          <a:xfrm>
            <a:off x="5133701" y="3579509"/>
            <a:ext cx="72008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B99694-F2D4-A17A-9C61-477ABA20CC40}"/>
              </a:ext>
            </a:extLst>
          </p:cNvPr>
          <p:cNvSpPr/>
          <p:nvPr/>
        </p:nvSpPr>
        <p:spPr>
          <a:xfrm>
            <a:off x="5133701" y="342569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C963FD-19CD-CA46-CAA9-B2A395A69BB5}"/>
              </a:ext>
            </a:extLst>
          </p:cNvPr>
          <p:cNvSpPr/>
          <p:nvPr/>
        </p:nvSpPr>
        <p:spPr>
          <a:xfrm>
            <a:off x="5133701" y="3267862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C1F6193-B14B-521C-46E9-04C43D99FE4E}"/>
              </a:ext>
            </a:extLst>
          </p:cNvPr>
          <p:cNvSpPr/>
          <p:nvPr/>
        </p:nvSpPr>
        <p:spPr>
          <a:xfrm>
            <a:off x="5133701" y="311791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5A5F70-9A4D-9586-960F-9DB4988D2C57}"/>
              </a:ext>
            </a:extLst>
          </p:cNvPr>
          <p:cNvSpPr/>
          <p:nvPr/>
        </p:nvSpPr>
        <p:spPr>
          <a:xfrm>
            <a:off x="5133701" y="2964305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263105C-EAFB-8113-E446-E72CE222CF27}"/>
              </a:ext>
            </a:extLst>
          </p:cNvPr>
          <p:cNvSpPr/>
          <p:nvPr/>
        </p:nvSpPr>
        <p:spPr>
          <a:xfrm>
            <a:off x="5421733" y="357195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1A076A9-B33F-165E-4383-57CB04A1632F}"/>
              </a:ext>
            </a:extLst>
          </p:cNvPr>
          <p:cNvSpPr/>
          <p:nvPr/>
        </p:nvSpPr>
        <p:spPr>
          <a:xfrm>
            <a:off x="5421733" y="3418145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093B86F-5E3A-E636-FAE9-2E46178EEF5F}"/>
              </a:ext>
            </a:extLst>
          </p:cNvPr>
          <p:cNvSpPr/>
          <p:nvPr/>
        </p:nvSpPr>
        <p:spPr>
          <a:xfrm>
            <a:off x="5421733" y="326031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8A14D75-2B2A-4E9B-4218-BBFE441A682C}"/>
              </a:ext>
            </a:extLst>
          </p:cNvPr>
          <p:cNvSpPr/>
          <p:nvPr/>
        </p:nvSpPr>
        <p:spPr>
          <a:xfrm>
            <a:off x="5421733" y="3110368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A7242F-7704-567F-586F-8F0138CA0981}"/>
              </a:ext>
            </a:extLst>
          </p:cNvPr>
          <p:cNvSpPr/>
          <p:nvPr/>
        </p:nvSpPr>
        <p:spPr>
          <a:xfrm>
            <a:off x="5421733" y="2956754"/>
            <a:ext cx="72008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99A0C86-8476-0404-AAA6-E68A3CFB2580}"/>
              </a:ext>
            </a:extLst>
          </p:cNvPr>
          <p:cNvSpPr/>
          <p:nvPr/>
        </p:nvSpPr>
        <p:spPr>
          <a:xfrm>
            <a:off x="5421733" y="279319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9A3BBE9-B58D-C364-CD39-1F97A269AE37}"/>
              </a:ext>
            </a:extLst>
          </p:cNvPr>
          <p:cNvSpPr/>
          <p:nvPr/>
        </p:nvSpPr>
        <p:spPr>
          <a:xfrm>
            <a:off x="5709765" y="357195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6D3E216-37A3-D33E-1418-A79D71618A67}"/>
              </a:ext>
            </a:extLst>
          </p:cNvPr>
          <p:cNvSpPr/>
          <p:nvPr/>
        </p:nvSpPr>
        <p:spPr>
          <a:xfrm>
            <a:off x="5709765" y="3418145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3F46BBB-7E60-2C61-8338-EE5B6F04D642}"/>
              </a:ext>
            </a:extLst>
          </p:cNvPr>
          <p:cNvSpPr/>
          <p:nvPr/>
        </p:nvSpPr>
        <p:spPr>
          <a:xfrm>
            <a:off x="5709765" y="326031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6132390-792D-B1D5-DD82-2875F2A4F1B7}"/>
              </a:ext>
            </a:extLst>
          </p:cNvPr>
          <p:cNvSpPr/>
          <p:nvPr/>
        </p:nvSpPr>
        <p:spPr>
          <a:xfrm>
            <a:off x="5709765" y="3110368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56A1CB5-C04E-56A4-A119-E77709FC2490}"/>
              </a:ext>
            </a:extLst>
          </p:cNvPr>
          <p:cNvSpPr/>
          <p:nvPr/>
        </p:nvSpPr>
        <p:spPr>
          <a:xfrm>
            <a:off x="5709765" y="2956754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B57CD51-A82F-C7B8-D78F-C58D444F8C32}"/>
              </a:ext>
            </a:extLst>
          </p:cNvPr>
          <p:cNvSpPr/>
          <p:nvPr/>
        </p:nvSpPr>
        <p:spPr>
          <a:xfrm>
            <a:off x="5709765" y="2793191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BAB7EA9-F926-4032-3D96-46BFA1CA0AE5}"/>
              </a:ext>
            </a:extLst>
          </p:cNvPr>
          <p:cNvSpPr/>
          <p:nvPr/>
        </p:nvSpPr>
        <p:spPr>
          <a:xfrm>
            <a:off x="5709765" y="2636397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CA07EAF-7E04-A5CB-6C72-8DB9F2637968}"/>
              </a:ext>
            </a:extLst>
          </p:cNvPr>
          <p:cNvSpPr/>
          <p:nvPr/>
        </p:nvSpPr>
        <p:spPr>
          <a:xfrm>
            <a:off x="5997797" y="3579509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638CB1C-1649-6CB3-92ED-60A40CD33D2D}"/>
              </a:ext>
            </a:extLst>
          </p:cNvPr>
          <p:cNvSpPr/>
          <p:nvPr/>
        </p:nvSpPr>
        <p:spPr>
          <a:xfrm>
            <a:off x="5997797" y="3425696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BC0543-51AA-D759-45FB-2475C748C9FF}"/>
              </a:ext>
            </a:extLst>
          </p:cNvPr>
          <p:cNvSpPr/>
          <p:nvPr/>
        </p:nvSpPr>
        <p:spPr>
          <a:xfrm>
            <a:off x="5997797" y="3267862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BF36B8B-F9F6-23A5-0D3B-6405DB707868}"/>
              </a:ext>
            </a:extLst>
          </p:cNvPr>
          <p:cNvSpPr/>
          <p:nvPr/>
        </p:nvSpPr>
        <p:spPr>
          <a:xfrm>
            <a:off x="3405509" y="2330220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7F40521-885B-4AA8-F80D-8BF1FC3304F8}"/>
              </a:ext>
            </a:extLst>
          </p:cNvPr>
          <p:cNvSpPr/>
          <p:nvPr/>
        </p:nvSpPr>
        <p:spPr>
          <a:xfrm>
            <a:off x="3405509" y="2174925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B23E0A9-BB9F-DF22-FA80-F4B831D94543}"/>
              </a:ext>
            </a:extLst>
          </p:cNvPr>
          <p:cNvSpPr/>
          <p:nvPr/>
        </p:nvSpPr>
        <p:spPr>
          <a:xfrm>
            <a:off x="4845669" y="2326571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3233DAB-7E29-BC89-326E-7917E2B4FCE7}"/>
              </a:ext>
            </a:extLst>
          </p:cNvPr>
          <p:cNvSpPr/>
          <p:nvPr/>
        </p:nvSpPr>
        <p:spPr>
          <a:xfrm>
            <a:off x="4845669" y="2177531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6CAF51A-0226-474D-2F7D-B622B9990950}"/>
              </a:ext>
            </a:extLst>
          </p:cNvPr>
          <p:cNvSpPr/>
          <p:nvPr/>
        </p:nvSpPr>
        <p:spPr>
          <a:xfrm>
            <a:off x="4845669" y="2031593"/>
            <a:ext cx="72008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071B37C-8963-9A84-FEA1-F9E63576F306}"/>
              </a:ext>
            </a:extLst>
          </p:cNvPr>
          <p:cNvSpPr txBox="1"/>
          <p:nvPr/>
        </p:nvSpPr>
        <p:spPr>
          <a:xfrm>
            <a:off x="4341613" y="3709306"/>
            <a:ext cx="7570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Trials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F504143-18EB-1CB9-650B-5FB9679CED95}"/>
              </a:ext>
            </a:extLst>
          </p:cNvPr>
          <p:cNvSpPr txBox="1"/>
          <p:nvPr/>
        </p:nvSpPr>
        <p:spPr>
          <a:xfrm rot="16200000">
            <a:off x="2671847" y="2464936"/>
            <a:ext cx="97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Pokes</a:t>
            </a:r>
          </a:p>
        </p:txBody>
      </p:sp>
      <p:pic>
        <p:nvPicPr>
          <p:cNvPr id="84" name="Picture 2">
            <a:extLst>
              <a:ext uri="{FF2B5EF4-FFF2-40B4-BE49-F238E27FC236}">
                <a16:creationId xmlns:a16="http://schemas.microsoft.com/office/drawing/2014/main" id="{7E87ADA8-9016-D3B8-77D6-98F3FA46E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7696" y="1447041"/>
            <a:ext cx="1807960" cy="149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062BD9E-8B08-7319-9F23-F8D770E8CA24}"/>
              </a:ext>
            </a:extLst>
          </p:cNvPr>
          <p:cNvSpPr/>
          <p:nvPr/>
        </p:nvSpPr>
        <p:spPr>
          <a:xfrm>
            <a:off x="-68248" y="6399507"/>
            <a:ext cx="1326412" cy="246221"/>
          </a:xfrm>
          <a:prstGeom prst="rect">
            <a:avLst/>
          </a:prstGeom>
        </p:spPr>
        <p:txBody>
          <a:bodyPr wrap="square" lIns="91439" tIns="45720" rIns="91439" bIns="45720">
            <a:spAutoFit/>
          </a:bodyPr>
          <a:lstStyle/>
          <a:p>
            <a:pPr algn="r"/>
            <a:r>
              <a:rPr lang="en-US" sz="1000" b="1" dirty="0">
                <a:latin typeface="Cambria" panose="02040503050406030204" pitchFamily="18" charset="0"/>
                <a:ea typeface="Cambria" panose="02040503050406030204" pitchFamily="18" charset="0"/>
              </a:rPr>
              <a:t>Lottem et al., 2018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92CA211-3543-C46C-0519-1EA8863FAE4A}"/>
              </a:ext>
            </a:extLst>
          </p:cNvPr>
          <p:cNvGrpSpPr/>
          <p:nvPr/>
        </p:nvGrpSpPr>
        <p:grpSpPr>
          <a:xfrm>
            <a:off x="423936" y="3087297"/>
            <a:ext cx="1821976" cy="1938761"/>
            <a:chOff x="1154216" y="3631278"/>
            <a:chExt cx="890662" cy="947752"/>
          </a:xfrm>
        </p:grpSpPr>
        <p:sp>
          <p:nvSpPr>
            <p:cNvPr id="75" name="Abgerundetes Rechteck 72">
              <a:extLst>
                <a:ext uri="{FF2B5EF4-FFF2-40B4-BE49-F238E27FC236}">
                  <a16:creationId xmlns:a16="http://schemas.microsoft.com/office/drawing/2014/main" id="{2E2F1176-FBDA-28C5-FFF4-CDFD86B7E0AF}"/>
                </a:ext>
              </a:extLst>
            </p:cNvPr>
            <p:cNvSpPr/>
            <p:nvPr/>
          </p:nvSpPr>
          <p:spPr>
            <a:xfrm flipH="1">
              <a:off x="1154216" y="3631278"/>
              <a:ext cx="848980" cy="947752"/>
            </a:xfrm>
            <a:prstGeom prst="roundRect">
              <a:avLst>
                <a:gd name="adj" fmla="val 10881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275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21B46E4-2FD1-DD51-1974-920F690B8D8E}"/>
                </a:ext>
              </a:extLst>
            </p:cNvPr>
            <p:cNvSpPr/>
            <p:nvPr/>
          </p:nvSpPr>
          <p:spPr>
            <a:xfrm>
              <a:off x="1208957" y="4296487"/>
              <a:ext cx="72008" cy="720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7C7481B-B3FF-D97A-2C3D-D1226826C5F7}"/>
                </a:ext>
              </a:extLst>
            </p:cNvPr>
            <p:cNvSpPr/>
            <p:nvPr/>
          </p:nvSpPr>
          <p:spPr>
            <a:xfrm>
              <a:off x="1208957" y="3705367"/>
              <a:ext cx="72008" cy="7200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70365C-8EE4-7977-1001-4EF8EAE726F6}"/>
                </a:ext>
              </a:extLst>
            </p:cNvPr>
            <p:cNvSpPr/>
            <p:nvPr/>
          </p:nvSpPr>
          <p:spPr>
            <a:xfrm>
              <a:off x="1208957" y="3908537"/>
              <a:ext cx="72008" cy="72008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EFA134F-039E-FF11-D3F8-E6D125444D86}"/>
                </a:ext>
              </a:extLst>
            </p:cNvPr>
            <p:cNvSpPr/>
            <p:nvPr/>
          </p:nvSpPr>
          <p:spPr>
            <a:xfrm>
              <a:off x="1208957" y="4115455"/>
              <a:ext cx="72008" cy="7200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ACFE5DD-E194-66E6-6831-7D80F29766D0}"/>
                </a:ext>
              </a:extLst>
            </p:cNvPr>
            <p:cNvSpPr txBox="1"/>
            <p:nvPr/>
          </p:nvSpPr>
          <p:spPr>
            <a:xfrm>
              <a:off x="1308671" y="4281087"/>
              <a:ext cx="736207" cy="105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mbria" panose="02040503050406030204" pitchFamily="18" charset="0"/>
                  <a:ea typeface="Cambria" panose="02040503050406030204" pitchFamily="18" charset="0"/>
                </a:rPr>
                <a:t>Unrewarded pokes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D58F6A1-A120-A442-7637-AFA5183B7C1D}"/>
                </a:ext>
              </a:extLst>
            </p:cNvPr>
            <p:cNvSpPr txBox="1"/>
            <p:nvPr/>
          </p:nvSpPr>
          <p:spPr>
            <a:xfrm>
              <a:off x="1287785" y="3680048"/>
              <a:ext cx="676183" cy="165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mbria" panose="02040503050406030204" pitchFamily="18" charset="0"/>
                  <a:ea typeface="Cambria" panose="02040503050406030204" pitchFamily="18" charset="0"/>
                </a:rPr>
                <a:t>Trials with starting reward probability = 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BC7ED25-0AAE-852F-648D-8018CA980FD6}"/>
                </a:ext>
              </a:extLst>
            </p:cNvPr>
            <p:cNvSpPr txBox="1"/>
            <p:nvPr/>
          </p:nvSpPr>
          <p:spPr>
            <a:xfrm>
              <a:off x="1308671" y="3863435"/>
              <a:ext cx="605965" cy="225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mbria" panose="02040503050406030204" pitchFamily="18" charset="0"/>
                  <a:ea typeface="Cambria" panose="02040503050406030204" pitchFamily="18" charset="0"/>
                </a:rPr>
                <a:t>Trials with starting reward probability = 0.75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925BFD7-F620-ACAE-1975-8272C1E4D88D}"/>
                </a:ext>
              </a:extLst>
            </p:cNvPr>
            <p:cNvSpPr txBox="1"/>
            <p:nvPr/>
          </p:nvSpPr>
          <p:spPr>
            <a:xfrm>
              <a:off x="1311639" y="4087019"/>
              <a:ext cx="639551" cy="165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mbria" panose="02040503050406030204" pitchFamily="18" charset="0"/>
                  <a:ea typeface="Cambria" panose="02040503050406030204" pitchFamily="18" charset="0"/>
                </a:rPr>
                <a:t>Trials with starting reward probability = 0.5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D5E8C18-2530-C601-1007-58B9E96A0DDF}"/>
                </a:ext>
              </a:extLst>
            </p:cNvPr>
            <p:cNvSpPr txBox="1"/>
            <p:nvPr/>
          </p:nvSpPr>
          <p:spPr>
            <a:xfrm>
              <a:off x="1154216" y="4399968"/>
              <a:ext cx="736207" cy="165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mbria" panose="02040503050406030204" pitchFamily="18" charset="0"/>
                  <a:ea typeface="Cambria" panose="02040503050406030204" pitchFamily="18" charset="0"/>
                </a:rPr>
                <a:t>Note: Coloured pokes are rewarded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4E8D310D-8B7F-5657-8317-BB7ACF7D9BF9}"/>
              </a:ext>
            </a:extLst>
          </p:cNvPr>
          <p:cNvSpPr txBox="1"/>
          <p:nvPr/>
        </p:nvSpPr>
        <p:spPr>
          <a:xfrm>
            <a:off x="4341612" y="1432953"/>
            <a:ext cx="11521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Last poke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0BD8D9C-C652-89A3-F4B6-62BB9BC7A6BD}"/>
              </a:ext>
            </a:extLst>
          </p:cNvPr>
          <p:cNvSpPr txBox="1"/>
          <p:nvPr/>
        </p:nvSpPr>
        <p:spPr>
          <a:xfrm>
            <a:off x="4629360" y="4149396"/>
            <a:ext cx="1149340" cy="353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First poke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346E243-3159-5FC4-8D64-B39762BD85C0}"/>
              </a:ext>
            </a:extLst>
          </p:cNvPr>
          <p:cNvCxnSpPr/>
          <p:nvPr/>
        </p:nvCxnSpPr>
        <p:spPr>
          <a:xfrm flipV="1">
            <a:off x="5519644" y="1482984"/>
            <a:ext cx="869288" cy="7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FD87750-6CC9-24BB-CDE1-F1F0BC98AD40}"/>
              </a:ext>
            </a:extLst>
          </p:cNvPr>
          <p:cNvCxnSpPr>
            <a:cxnSpLocks/>
          </p:cNvCxnSpPr>
          <p:nvPr/>
        </p:nvCxnSpPr>
        <p:spPr>
          <a:xfrm flipV="1">
            <a:off x="4318309" y="1816361"/>
            <a:ext cx="108012" cy="976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9DDDC90-FCAB-E363-BE21-4DCB144548DB}"/>
              </a:ext>
            </a:extLst>
          </p:cNvPr>
          <p:cNvCxnSpPr>
            <a:stCxn id="20" idx="2"/>
          </p:cNvCxnSpPr>
          <p:nvPr/>
        </p:nvCxnSpPr>
        <p:spPr>
          <a:xfrm>
            <a:off x="4017577" y="3644109"/>
            <a:ext cx="576064" cy="702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99E49F2-5099-6EB4-A69A-B2176FCE0BC4}"/>
              </a:ext>
            </a:extLst>
          </p:cNvPr>
          <p:cNvCxnSpPr/>
          <p:nvPr/>
        </p:nvCxnSpPr>
        <p:spPr>
          <a:xfrm flipV="1">
            <a:off x="5889785" y="3805036"/>
            <a:ext cx="612068" cy="425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01B5149-AF66-75DE-7617-DA8E3AD50536}"/>
              </a:ext>
            </a:extLst>
          </p:cNvPr>
          <p:cNvCxnSpPr/>
          <p:nvPr/>
        </p:nvCxnSpPr>
        <p:spPr>
          <a:xfrm>
            <a:off x="5889785" y="4375004"/>
            <a:ext cx="756084" cy="12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68702930-0082-4BC9-E22F-890048984C55}"/>
              </a:ext>
            </a:extLst>
          </p:cNvPr>
          <p:cNvSpPr txBox="1"/>
          <p:nvPr/>
        </p:nvSpPr>
        <p:spPr>
          <a:xfrm>
            <a:off x="6479929" y="1308018"/>
            <a:ext cx="15441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Unrewarded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57AB538-5A6C-4F54-0ED1-7D5AF58EB58B}"/>
              </a:ext>
            </a:extLst>
          </p:cNvPr>
          <p:cNvSpPr txBox="1"/>
          <p:nvPr/>
        </p:nvSpPr>
        <p:spPr>
          <a:xfrm>
            <a:off x="6582467" y="3579509"/>
            <a:ext cx="13629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Rewarded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8ABB844-3A3F-0B8C-0BBD-17AE2D288397}"/>
              </a:ext>
            </a:extLst>
          </p:cNvPr>
          <p:cNvSpPr txBox="1"/>
          <p:nvPr/>
        </p:nvSpPr>
        <p:spPr>
          <a:xfrm>
            <a:off x="6732240" y="4375004"/>
            <a:ext cx="17132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Unrewarded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EAC863D-6A5E-14AE-3236-14271BA4F5FA}"/>
              </a:ext>
            </a:extLst>
          </p:cNvPr>
          <p:cNvCxnSpPr/>
          <p:nvPr/>
        </p:nvCxnSpPr>
        <p:spPr>
          <a:xfrm flipV="1">
            <a:off x="4593677" y="2722600"/>
            <a:ext cx="1602142" cy="288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8D9FA97C-93FC-5654-C929-123246A1BFB5}"/>
              </a:ext>
            </a:extLst>
          </p:cNvPr>
          <p:cNvSpPr txBox="1"/>
          <p:nvPr/>
        </p:nvSpPr>
        <p:spPr>
          <a:xfrm>
            <a:off x="6335433" y="2556377"/>
            <a:ext cx="23221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Last rewarded poke</a:t>
            </a:r>
          </a:p>
        </p:txBody>
      </p:sp>
    </p:spTree>
    <p:extLst>
      <p:ext uri="{BB962C8B-B14F-4D97-AF65-F5344CB8AC3E}">
        <p14:creationId xmlns:p14="http://schemas.microsoft.com/office/powerpoint/2010/main" val="946018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335382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3F5ECD-A667-2751-1DE3-DC26AE1D05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5962" r="9050" b="12688"/>
          <a:stretch/>
        </p:blipFill>
        <p:spPr>
          <a:xfrm>
            <a:off x="6660668" y="2084090"/>
            <a:ext cx="2130212" cy="1207852"/>
          </a:xfrm>
          <a:prstGeom prst="rect">
            <a:avLst/>
          </a:prstGeom>
        </p:spPr>
      </p:pic>
      <p:sp>
        <p:nvSpPr>
          <p:cNvPr id="4" name="Rectangle 14">
            <a:extLst>
              <a:ext uri="{FF2B5EF4-FFF2-40B4-BE49-F238E27FC236}">
                <a16:creationId xmlns:a16="http://schemas.microsoft.com/office/drawing/2014/main" id="{EC14496E-0FAF-DB3B-761C-0653EC583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2650" y="4691063"/>
            <a:ext cx="401638" cy="187325"/>
          </a:xfrm>
          <a:prstGeom prst="rect">
            <a:avLst/>
          </a:prstGeom>
          <a:solidFill>
            <a:srgbClr val="FFFFFF"/>
          </a:solidFill>
          <a:ln w="25560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6D0F4-46FC-A2A6-E555-F8F9EA649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6" y="1518168"/>
            <a:ext cx="2460617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F74EE-841B-347A-5F78-2A66CA649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303" y="2125753"/>
            <a:ext cx="50116" cy="331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458D6-0884-389B-1672-EA50634101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7869"/>
          <a:stretch/>
        </p:blipFill>
        <p:spPr>
          <a:xfrm>
            <a:off x="2650496" y="2971145"/>
            <a:ext cx="163720" cy="177724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8C8110-1E09-1BC8-37BD-EC149E279B86}"/>
              </a:ext>
            </a:extLst>
          </p:cNvPr>
          <p:cNvCxnSpPr/>
          <p:nvPr/>
        </p:nvCxnSpPr>
        <p:spPr>
          <a:xfrm>
            <a:off x="1435161" y="2131362"/>
            <a:ext cx="1307047" cy="835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0990385-DA0A-8C77-A6E8-AB2A133BFC0A}"/>
              </a:ext>
            </a:extLst>
          </p:cNvPr>
          <p:cNvSpPr/>
          <p:nvPr/>
        </p:nvSpPr>
        <p:spPr>
          <a:xfrm>
            <a:off x="6251263" y="5549368"/>
            <a:ext cx="2710084" cy="400110"/>
          </a:xfrm>
          <a:prstGeom prst="rect">
            <a:avLst/>
          </a:prstGeom>
        </p:spPr>
        <p:txBody>
          <a:bodyPr wrap="square" lIns="91439" tIns="45720" rIns="91439" bIns="45720">
            <a:spAutoFit/>
          </a:bodyPr>
          <a:lstStyle/>
          <a:p>
            <a:pPr algn="r"/>
            <a:r>
              <a:rPr lang="en-US" sz="1000" b="1" dirty="0">
                <a:latin typeface="Cambria" panose="02040503050406030204" pitchFamily="18" charset="0"/>
                <a:ea typeface="Cambria" panose="02040503050406030204" pitchFamily="18" charset="0"/>
              </a:rPr>
              <a:t>Budinger et al., 2016; </a:t>
            </a:r>
            <a:r>
              <a:rPr lang="en-US" sz="1000" b="1" dirty="0" err="1">
                <a:latin typeface="Cambria" panose="02040503050406030204" pitchFamily="18" charset="0"/>
                <a:ea typeface="Cambria" panose="02040503050406030204" pitchFamily="18" charset="0"/>
              </a:rPr>
              <a:t>Zempeltzi</a:t>
            </a:r>
            <a:r>
              <a:rPr lang="en-US" sz="1000" b="1" dirty="0">
                <a:latin typeface="Cambria" panose="02040503050406030204" pitchFamily="18" charset="0"/>
                <a:ea typeface="Cambria" panose="02040503050406030204" pitchFamily="18" charset="0"/>
              </a:rPr>
              <a:t> et al., 2020</a:t>
            </a:r>
          </a:p>
          <a:p>
            <a:pPr algn="r"/>
            <a:endParaRPr lang="en-US" sz="1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F8BED0-7DBB-8D93-FE20-7B478C9A0E7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0" t="13522" r="67758" b="16046"/>
          <a:stretch/>
        </p:blipFill>
        <p:spPr>
          <a:xfrm>
            <a:off x="2834699" y="3178895"/>
            <a:ext cx="1023066" cy="15121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C7814E-EB2B-173D-F13C-9FDECA953C4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45"/>
          <a:stretch/>
        </p:blipFill>
        <p:spPr>
          <a:xfrm>
            <a:off x="3857765" y="2852785"/>
            <a:ext cx="2284574" cy="207220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8B7327-D472-93A5-64C2-F0D85F2576AF}"/>
              </a:ext>
            </a:extLst>
          </p:cNvPr>
          <p:cNvCxnSpPr/>
          <p:nvPr/>
        </p:nvCxnSpPr>
        <p:spPr>
          <a:xfrm>
            <a:off x="4182368" y="3308226"/>
            <a:ext cx="2232248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86DECB-9A84-0D4E-E371-FA0E202D8BF4}"/>
              </a:ext>
            </a:extLst>
          </p:cNvPr>
          <p:cNvCxnSpPr/>
          <p:nvPr/>
        </p:nvCxnSpPr>
        <p:spPr>
          <a:xfrm>
            <a:off x="4182368" y="3596258"/>
            <a:ext cx="2232248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B73F9E-E2B8-2D4A-3A3D-1C654E1F175D}"/>
              </a:ext>
            </a:extLst>
          </p:cNvPr>
          <p:cNvCxnSpPr/>
          <p:nvPr/>
        </p:nvCxnSpPr>
        <p:spPr>
          <a:xfrm>
            <a:off x="4182368" y="3956298"/>
            <a:ext cx="2232248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5765D-C3C4-E2FE-959E-A9F421AAAF09}"/>
              </a:ext>
            </a:extLst>
          </p:cNvPr>
          <p:cNvCxnSpPr/>
          <p:nvPr/>
        </p:nvCxnSpPr>
        <p:spPr>
          <a:xfrm>
            <a:off x="4182368" y="4388346"/>
            <a:ext cx="2232248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5445FD4-B301-BD45-AE87-A4C53F3AA129}"/>
              </a:ext>
            </a:extLst>
          </p:cNvPr>
          <p:cNvSpPr txBox="1"/>
          <p:nvPr/>
        </p:nvSpPr>
        <p:spPr>
          <a:xfrm>
            <a:off x="5931737" y="3048826"/>
            <a:ext cx="7508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I/II/III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22E251-A1FB-1561-A232-BF9A8E8DBCD2}"/>
              </a:ext>
            </a:extLst>
          </p:cNvPr>
          <p:cNvSpPr txBox="1"/>
          <p:nvPr/>
        </p:nvSpPr>
        <p:spPr>
          <a:xfrm>
            <a:off x="6048391" y="2757969"/>
            <a:ext cx="460174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Cambria" panose="02040503050406030204" pitchFamily="18" charset="0"/>
                <a:ea typeface="Cambria" panose="02040503050406030204" pitchFamily="18" charset="0"/>
              </a:rPr>
              <a:t>Layers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0F73A4-161F-0A4C-94AC-D1CDF12BDF02}"/>
              </a:ext>
            </a:extLst>
          </p:cNvPr>
          <p:cNvSpPr txBox="1"/>
          <p:nvPr/>
        </p:nvSpPr>
        <p:spPr>
          <a:xfrm>
            <a:off x="5874415" y="3326950"/>
            <a:ext cx="7508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IV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8D311D-D17D-0608-7EBD-41338FFC8F14}"/>
              </a:ext>
            </a:extLst>
          </p:cNvPr>
          <p:cNvSpPr txBox="1"/>
          <p:nvPr/>
        </p:nvSpPr>
        <p:spPr>
          <a:xfrm>
            <a:off x="5874415" y="3641624"/>
            <a:ext cx="7508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Va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066C6D-29F3-2EDE-7E31-B2731D6391AC}"/>
              </a:ext>
            </a:extLst>
          </p:cNvPr>
          <p:cNvSpPr txBox="1"/>
          <p:nvPr/>
        </p:nvSpPr>
        <p:spPr>
          <a:xfrm>
            <a:off x="5874415" y="4049212"/>
            <a:ext cx="7508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Vb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7844A5-717A-67B4-1C9F-534FE4721293}"/>
              </a:ext>
            </a:extLst>
          </p:cNvPr>
          <p:cNvSpPr txBox="1"/>
          <p:nvPr/>
        </p:nvSpPr>
        <p:spPr>
          <a:xfrm>
            <a:off x="5892228" y="4432741"/>
            <a:ext cx="7508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VI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CB247BF-60B1-5582-6D63-4E679139638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5628" r="23225" b="11544"/>
          <a:stretch/>
        </p:blipFill>
        <p:spPr>
          <a:xfrm>
            <a:off x="6625284" y="3288078"/>
            <a:ext cx="2213695" cy="1569202"/>
          </a:xfrm>
          <a:prstGeom prst="rect">
            <a:avLst/>
          </a:prstGeom>
        </p:spPr>
      </p:pic>
      <p:sp>
        <p:nvSpPr>
          <p:cNvPr id="25" name="Abgerundetes Rechteck 72">
            <a:extLst>
              <a:ext uri="{FF2B5EF4-FFF2-40B4-BE49-F238E27FC236}">
                <a16:creationId xmlns:a16="http://schemas.microsoft.com/office/drawing/2014/main" id="{A4D7C461-5CB1-B65B-79DE-EAA60E9F7442}"/>
              </a:ext>
            </a:extLst>
          </p:cNvPr>
          <p:cNvSpPr/>
          <p:nvPr/>
        </p:nvSpPr>
        <p:spPr>
          <a:xfrm flipH="1">
            <a:off x="389469" y="3429092"/>
            <a:ext cx="1819681" cy="263226"/>
          </a:xfrm>
          <a:prstGeom prst="roundRect">
            <a:avLst>
              <a:gd name="adj" fmla="val 10881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D88B2B-68F7-5673-D2D0-3A9CAF3E9C95}"/>
              </a:ext>
            </a:extLst>
          </p:cNvPr>
          <p:cNvSpPr txBox="1"/>
          <p:nvPr/>
        </p:nvSpPr>
        <p:spPr>
          <a:xfrm>
            <a:off x="218481" y="3413476"/>
            <a:ext cx="21616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ambria" pitchFamily="18" charset="0"/>
                <a:ea typeface="Cambria" pitchFamily="18" charset="0"/>
              </a:rPr>
              <a:t>Bregma: 4.65mm; ML: 1mm</a:t>
            </a:r>
            <a:endParaRPr lang="en-US" sz="1100" dirty="0"/>
          </a:p>
        </p:txBody>
      </p:sp>
      <p:sp>
        <p:nvSpPr>
          <p:cNvPr id="27" name="Abgerundetes Rechteck 72">
            <a:extLst>
              <a:ext uri="{FF2B5EF4-FFF2-40B4-BE49-F238E27FC236}">
                <a16:creationId xmlns:a16="http://schemas.microsoft.com/office/drawing/2014/main" id="{4449ECA3-C408-8610-5530-AE3CEFBC8E0B}"/>
              </a:ext>
            </a:extLst>
          </p:cNvPr>
          <p:cNvSpPr/>
          <p:nvPr/>
        </p:nvSpPr>
        <p:spPr>
          <a:xfrm flipH="1">
            <a:off x="2598192" y="4999408"/>
            <a:ext cx="1430776" cy="482506"/>
          </a:xfrm>
          <a:prstGeom prst="roundRect">
            <a:avLst>
              <a:gd name="adj" fmla="val 10881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275">
              <a:solidFill>
                <a:schemeClr val="tx1"/>
              </a:solidFill>
            </a:endParaRPr>
          </a:p>
        </p:txBody>
      </p:sp>
      <p:sp>
        <p:nvSpPr>
          <p:cNvPr id="28" name="Abgerundetes Rechteck 72">
            <a:extLst>
              <a:ext uri="{FF2B5EF4-FFF2-40B4-BE49-F238E27FC236}">
                <a16:creationId xmlns:a16="http://schemas.microsoft.com/office/drawing/2014/main" id="{99C3A315-F4C0-1057-585F-22A51734CCEA}"/>
              </a:ext>
            </a:extLst>
          </p:cNvPr>
          <p:cNvSpPr/>
          <p:nvPr/>
        </p:nvSpPr>
        <p:spPr>
          <a:xfrm flipH="1">
            <a:off x="4311759" y="5305080"/>
            <a:ext cx="1648693" cy="482506"/>
          </a:xfrm>
          <a:prstGeom prst="roundRect">
            <a:avLst>
              <a:gd name="adj" fmla="val 10881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29" name="Abgerundetes Rechteck 72">
            <a:extLst>
              <a:ext uri="{FF2B5EF4-FFF2-40B4-BE49-F238E27FC236}">
                <a16:creationId xmlns:a16="http://schemas.microsoft.com/office/drawing/2014/main" id="{2140DC24-2DD0-5A14-F953-FA9F85AA396A}"/>
              </a:ext>
            </a:extLst>
          </p:cNvPr>
          <p:cNvSpPr/>
          <p:nvPr/>
        </p:nvSpPr>
        <p:spPr>
          <a:xfrm flipH="1">
            <a:off x="7275111" y="5036418"/>
            <a:ext cx="818770" cy="300428"/>
          </a:xfrm>
          <a:prstGeom prst="roundRect">
            <a:avLst>
              <a:gd name="adj" fmla="val 10881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BEDF49-4ECC-581F-D315-F1811DB90CB5}"/>
              </a:ext>
            </a:extLst>
          </p:cNvPr>
          <p:cNvSpPr txBox="1"/>
          <p:nvPr/>
        </p:nvSpPr>
        <p:spPr>
          <a:xfrm>
            <a:off x="2542342" y="5002178"/>
            <a:ext cx="1569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mbria" pitchFamily="18" charset="0"/>
                <a:ea typeface="Cambria" pitchFamily="18" charset="0"/>
              </a:rPr>
              <a:t>Local field potentials </a:t>
            </a:r>
          </a:p>
          <a:p>
            <a:pPr algn="ctr"/>
            <a:r>
              <a:rPr lang="en-US" sz="1200" dirty="0">
                <a:latin typeface="Cambria" pitchFamily="18" charset="0"/>
                <a:ea typeface="Cambria" pitchFamily="18" charset="0"/>
              </a:rPr>
              <a:t>(LFPs)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FA9DDF-557A-C760-8EAF-5E0510DBF977}"/>
              </a:ext>
            </a:extLst>
          </p:cNvPr>
          <p:cNvSpPr txBox="1"/>
          <p:nvPr/>
        </p:nvSpPr>
        <p:spPr>
          <a:xfrm>
            <a:off x="4252353" y="5302069"/>
            <a:ext cx="17319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Current Source Density</a:t>
            </a:r>
          </a:p>
          <a:p>
            <a:pPr algn="ctr"/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(CSD)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B592E9-A1EA-340F-A59F-668271E45716}"/>
              </a:ext>
            </a:extLst>
          </p:cNvPr>
          <p:cNvSpPr txBox="1"/>
          <p:nvPr/>
        </p:nvSpPr>
        <p:spPr>
          <a:xfrm>
            <a:off x="7279726" y="5035466"/>
            <a:ext cx="815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mbria" pitchFamily="18" charset="0"/>
                <a:ea typeface="Cambria" pitchFamily="18" charset="0"/>
              </a:rPr>
              <a:t>AVREC</a:t>
            </a:r>
            <a:endParaRPr lang="en-US" sz="1200" dirty="0"/>
          </a:p>
        </p:txBody>
      </p:sp>
      <p:sp>
        <p:nvSpPr>
          <p:cNvPr id="33" name="Curved Down Arrow 32">
            <a:extLst>
              <a:ext uri="{FF2B5EF4-FFF2-40B4-BE49-F238E27FC236}">
                <a16:creationId xmlns:a16="http://schemas.microsoft.com/office/drawing/2014/main" id="{3B63F0C7-EE87-D886-9F2C-1DBFBCEA9625}"/>
              </a:ext>
            </a:extLst>
          </p:cNvPr>
          <p:cNvSpPr/>
          <p:nvPr/>
        </p:nvSpPr>
        <p:spPr>
          <a:xfrm>
            <a:off x="3534296" y="2406232"/>
            <a:ext cx="864096" cy="360040"/>
          </a:xfrm>
          <a:prstGeom prst="curved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F10958-1D3D-F85B-4811-18E376C6BAC9}"/>
              </a:ext>
            </a:extLst>
          </p:cNvPr>
          <p:cNvSpPr txBox="1"/>
          <p:nvPr/>
        </p:nvSpPr>
        <p:spPr>
          <a:xfrm>
            <a:off x="3390280" y="1950354"/>
            <a:ext cx="115212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Second spatial derivative</a:t>
            </a:r>
          </a:p>
        </p:txBody>
      </p:sp>
      <p:sp>
        <p:nvSpPr>
          <p:cNvPr id="35" name="Curved Down Arrow 34">
            <a:extLst>
              <a:ext uri="{FF2B5EF4-FFF2-40B4-BE49-F238E27FC236}">
                <a16:creationId xmlns:a16="http://schemas.microsoft.com/office/drawing/2014/main" id="{65A5BC64-2DD0-0ED3-7B1A-54FE2A9882FA}"/>
              </a:ext>
            </a:extLst>
          </p:cNvPr>
          <p:cNvSpPr/>
          <p:nvPr/>
        </p:nvSpPr>
        <p:spPr>
          <a:xfrm rot="20324177">
            <a:off x="5835613" y="2176718"/>
            <a:ext cx="864096" cy="360040"/>
          </a:xfrm>
          <a:prstGeom prst="curved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BC8FFD1-C382-2CB8-FB77-877570F64A5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01" y="3850968"/>
            <a:ext cx="1756732" cy="138001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0EDC1D7-65C1-6C58-B7B6-EE4DFEA36F95}"/>
              </a:ext>
            </a:extLst>
          </p:cNvPr>
          <p:cNvCxnSpPr/>
          <p:nvPr/>
        </p:nvCxnSpPr>
        <p:spPr>
          <a:xfrm>
            <a:off x="1433351" y="2448176"/>
            <a:ext cx="1329340" cy="21737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Abgerundetes Rechteck 72">
            <a:extLst>
              <a:ext uri="{FF2B5EF4-FFF2-40B4-BE49-F238E27FC236}">
                <a16:creationId xmlns:a16="http://schemas.microsoft.com/office/drawing/2014/main" id="{F845172D-7F51-8CCB-7ABC-DA29D1607F0F}"/>
              </a:ext>
            </a:extLst>
          </p:cNvPr>
          <p:cNvSpPr/>
          <p:nvPr/>
        </p:nvSpPr>
        <p:spPr>
          <a:xfrm flipH="1">
            <a:off x="775834" y="5359922"/>
            <a:ext cx="1030269" cy="263226"/>
          </a:xfrm>
          <a:prstGeom prst="roundRect">
            <a:avLst>
              <a:gd name="adj" fmla="val 10881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275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6F9F4E-63AE-CA89-F5E3-4D7F972C086E}"/>
              </a:ext>
            </a:extLst>
          </p:cNvPr>
          <p:cNvSpPr txBox="1"/>
          <p:nvPr/>
        </p:nvSpPr>
        <p:spPr>
          <a:xfrm>
            <a:off x="799710" y="5344306"/>
            <a:ext cx="10063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ambria" pitchFamily="18" charset="0"/>
                <a:ea typeface="Cambria" pitchFamily="18" charset="0"/>
              </a:rPr>
              <a:t>Nissl Staining</a:t>
            </a:r>
            <a:endParaRPr lang="en-US" sz="11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D5215ED-1901-CFEB-53EA-922C276E2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734096" y="4205736"/>
            <a:ext cx="45719" cy="302253"/>
          </a:xfrm>
          <a:prstGeom prst="rect">
            <a:avLst/>
          </a:prstGeom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E605F6B0-3FEA-4E52-6A62-56723C59E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rot="5400000">
            <a:off x="5013341" y="4028931"/>
            <a:ext cx="218008" cy="1952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F3A15CD-3A17-2E94-E325-AFB5D73D2109}"/>
              </a:ext>
            </a:extLst>
          </p:cNvPr>
          <p:cNvSpPr txBox="1"/>
          <p:nvPr/>
        </p:nvSpPr>
        <p:spPr>
          <a:xfrm>
            <a:off x="5600527" y="5046404"/>
            <a:ext cx="6029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Cambria" panose="02040503050406030204" pitchFamily="18" charset="0"/>
                <a:ea typeface="Cambria" panose="02040503050406030204" pitchFamily="18" charset="0"/>
              </a:rPr>
              <a:t>source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287CFA-E21F-0858-D88A-2B3F06130E99}"/>
              </a:ext>
            </a:extLst>
          </p:cNvPr>
          <p:cNvSpPr txBox="1"/>
          <p:nvPr/>
        </p:nvSpPr>
        <p:spPr>
          <a:xfrm>
            <a:off x="4090162" y="5038807"/>
            <a:ext cx="452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Cambria" panose="02040503050406030204" pitchFamily="18" charset="0"/>
                <a:ea typeface="Cambria" panose="02040503050406030204" pitchFamily="18" charset="0"/>
              </a:rPr>
              <a:t>sink</a:t>
            </a:r>
          </a:p>
        </p:txBody>
      </p:sp>
    </p:spTree>
    <p:extLst>
      <p:ext uri="{BB962C8B-B14F-4D97-AF65-F5344CB8AC3E}">
        <p14:creationId xmlns:p14="http://schemas.microsoft.com/office/powerpoint/2010/main" val="27961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  <p:bldP spid="21" grpId="0"/>
      <p:bldP spid="22" grpId="0"/>
      <p:bldP spid="23" grpId="0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 animBg="1"/>
      <p:bldP spid="34" grpId="0"/>
      <p:bldP spid="35" grpId="0" animBg="1"/>
      <p:bldP spid="38" grpId="0" animBg="1"/>
      <p:bldP spid="39" grpId="0"/>
      <p:bldP spid="42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335382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Behaviour data plot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AAA9FF-D276-9F52-8942-66EBE21221B0}"/>
              </a:ext>
            </a:extLst>
          </p:cNvPr>
          <p:cNvSpPr txBox="1"/>
          <p:nvPr/>
        </p:nvSpPr>
        <p:spPr>
          <a:xfrm>
            <a:off x="1641855" y="3244334"/>
            <a:ext cx="5601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Relatively constant travel time to indicate that the animal </a:t>
            </a:r>
            <a:br>
              <a:rPr lang="en-US" dirty="0"/>
            </a:br>
            <a:r>
              <a:rPr lang="en-US" dirty="0"/>
              <a:t>showed learnt behaviour from Session 5:20</a:t>
            </a:r>
          </a:p>
        </p:txBody>
      </p:sp>
    </p:spTree>
    <p:extLst>
      <p:ext uri="{BB962C8B-B14F-4D97-AF65-F5344CB8AC3E}">
        <p14:creationId xmlns:p14="http://schemas.microsoft.com/office/powerpoint/2010/main" val="37319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335382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Grand CSD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692E5-2CEA-DC26-5A6B-0E0FB90E8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95" y="960719"/>
            <a:ext cx="7565209" cy="574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77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936C18-E32A-3853-6251-C3D03995932F}"/>
              </a:ext>
            </a:extLst>
          </p:cNvPr>
          <p:cNvSpPr txBox="1">
            <a:spLocks/>
          </p:cNvSpPr>
          <p:nvPr/>
        </p:nvSpPr>
        <p:spPr>
          <a:xfrm>
            <a:off x="770883" y="335382"/>
            <a:ext cx="7886700" cy="525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Grand AVREC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201195-7B22-C79A-C63E-BE072107D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14" y="860503"/>
            <a:ext cx="7523571" cy="585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6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17951</TotalTime>
  <Words>330</Words>
  <Application>Microsoft Macintosh PowerPoint</Application>
  <PresentationFormat>On-screen Show (4:3)</PresentationFormat>
  <Paragraphs>88</Paragraphs>
  <Slides>16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</vt:lpstr>
      <vt:lpstr>Office Theme</vt:lpstr>
      <vt:lpstr>FORAGING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FORAGING</dc:title>
  <dc:creator>Vishal Kannan</dc:creator>
  <cp:lastModifiedBy>Microsoft Office User</cp:lastModifiedBy>
  <cp:revision>272</cp:revision>
  <dcterms:created xsi:type="dcterms:W3CDTF">2023-04-27T13:31:59Z</dcterms:created>
  <dcterms:modified xsi:type="dcterms:W3CDTF">2023-08-11T12:55:13Z</dcterms:modified>
</cp:coreProperties>
</file>